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2790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2DCDD69-99DD-137F-1A4C-AB72EF3BBE2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6654800" cy="9144000"/>
            <a:chOff x="0" y="0"/>
            <a:chExt cx="5589" cy="4320"/>
          </a:xfrm>
        </p:grpSpPr>
        <p:sp>
          <p:nvSpPr>
            <p:cNvPr id="3" name="Rectangle 3" descr="Stationery">
              <a:extLst>
                <a:ext uri="{FF2B5EF4-FFF2-40B4-BE49-F238E27FC236}">
                  <a16:creationId xmlns:a16="http://schemas.microsoft.com/office/drawing/2014/main" id="{072E521C-A51B-08A7-C73F-A5749DD745A4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sv-SE" altLang="sv-SE" sz="2400">
                <a:solidFill>
                  <a:srgbClr val="402000"/>
                </a:solidFill>
              </a:endParaRPr>
            </a:p>
          </p:txBody>
        </p:sp>
        <p:pic>
          <p:nvPicPr>
            <p:cNvPr id="4" name="Picture 4" descr="minispir">
              <a:extLst>
                <a:ext uri="{FF2B5EF4-FFF2-40B4-BE49-F238E27FC236}">
                  <a16:creationId xmlns:a16="http://schemas.microsoft.com/office/drawing/2014/main" id="{C589C414-0B1D-B7AC-83FC-38B7C41023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22313" y="2567353"/>
            <a:ext cx="5829300" cy="1524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Klicka här för att ändra format på bakgrundsrubriken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236663" y="4985239"/>
            <a:ext cx="4800600" cy="2335823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Klicka här för att ändra format på underrubrik i bakgrunden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3789C15-C4BB-B2F9-7467-C743FA450D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22313" y="8134350"/>
            <a:ext cx="1428750" cy="609600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43CE1E4-9FA3-BEC2-D4D2-2C4D9B17AB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551113" y="8134350"/>
            <a:ext cx="2171700" cy="609600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4AA7F9D-9405-66BE-0BA1-F12A3A6749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122863" y="8134350"/>
            <a:ext cx="1428750" cy="609600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A1A150-1365-4863-8572-361416F5B648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3646509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6F9CFD-5F16-86F7-6072-151CB6F86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CF589F5-DB27-5088-0F2F-366F7E85C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93ED86B-0E72-DDE3-BEC1-DEE63EC10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04F369-2C4A-4461-81DC-288E0046A974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145431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5114926" y="609600"/>
            <a:ext cx="1457325" cy="73152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42951" y="609600"/>
            <a:ext cx="4219575" cy="73152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A3040C-1836-3875-067B-7F3C51969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719A0C-2134-D762-2AF5-C2700AA0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32E53F-47A1-869A-D0A9-369652F2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9A3EC4A-0BF8-4002-91BF-920A90BE13B7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380349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7D4C3A-36A3-0891-EE29-9ACFB74F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D69FA4-D2D6-FF70-0B7A-1EB6BF4AA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334F31-82BC-28E4-31EA-1516C9B50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F8ED5F-DE96-4AA4-9F51-8F426359C949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105269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338" y="5876194"/>
            <a:ext cx="5829300" cy="18156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338" y="3875945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76784B-5206-88F6-2DE9-F2379FFF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82820C-55F3-29CB-D406-AE172FE71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53C227-EB3A-3B1D-F954-A9EA9A92F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6EBB31E-BC92-471C-B39E-F1C3A9F00274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1911054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42950" y="24384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733800" y="24384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A120E05-CCB5-0FFA-5C91-32C25A0F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CE3BF30-B136-A5F7-3EE9-58A8534E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5EB700D-708F-CB85-0AC1-BFC511FDC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2EAB43B-CFC9-44FE-852A-DC9507A8744A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335429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347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7144"/>
            <a:ext cx="3030538" cy="8528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997"/>
            <a:ext cx="3030538" cy="52680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4564" y="2047144"/>
            <a:ext cx="3030537" cy="8528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4564" y="2899997"/>
            <a:ext cx="3030537" cy="52680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DA329DD-72FA-3B4A-4425-946F7235B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5F85AAB-B20F-42CE-EBCE-DE2045A8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713451D-9CE0-97D5-21DA-F9BE8119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DFA631-4BC0-4E15-A63B-A2A60E6DC326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70221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0BC4150-4666-A912-5D28-F15330119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1AEC157-04E9-D059-91D1-37ABEEC5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695C8CC-4218-57CD-72C7-30AAF0F7E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22F3F8A-33BC-4467-BD60-C418D24D617B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108819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16F6E6C-957C-6973-571D-C48C89CD5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B48AE13-19C0-49FC-BE0C-F794CD75B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7E13965-418E-D7F8-676B-9E1832BEB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70F3A7-416F-4C8F-9ECC-D33ADA173EC8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155606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3417"/>
            <a:ext cx="2255838" cy="15503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9" y="363417"/>
            <a:ext cx="3833812" cy="78046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792"/>
            <a:ext cx="2255838" cy="62542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8642941-A9FF-7C29-7AE5-EEF1CA225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525083B-5A80-51FF-1042-B74CDCC4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A120928-EE59-C964-6E48-4C29D5EB5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9237DD9-2B7F-4C2B-8B81-404444D5B204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43269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61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613" y="817684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613" y="7156939"/>
            <a:ext cx="4114800" cy="10726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2A2F01-46C4-0E26-39C0-74D260F94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752A9B9-61BC-174E-8760-84148E024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2BF8D78-FA0E-3640-496F-11F413527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036FBE6-9D45-4A71-AA89-E4BEBE7BEAC4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179494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18F46E1C-33A3-8CF9-4854-B5F168C0A25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6654800" cy="9144000"/>
            <a:chOff x="0" y="0"/>
            <a:chExt cx="5589" cy="4320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257DB338-6F20-ADED-C456-7BB211494C3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sv-SE" altLang="sv-SE" sz="2400">
                <a:solidFill>
                  <a:srgbClr val="402000"/>
                </a:solidFill>
              </a:endParaRPr>
            </a:p>
          </p:txBody>
        </p:sp>
        <p:pic>
          <p:nvPicPr>
            <p:cNvPr id="1033" name="Picture 4" descr="minispir">
              <a:extLst>
                <a:ext uri="{FF2B5EF4-FFF2-40B4-BE49-F238E27FC236}">
                  <a16:creationId xmlns:a16="http://schemas.microsoft.com/office/drawing/2014/main" id="{45F793D4-705C-EF1C-0C66-59A948AEC7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" name="Line 5">
              <a:extLst>
                <a:ext uri="{FF2B5EF4-FFF2-40B4-BE49-F238E27FC236}">
                  <a16:creationId xmlns:a16="http://schemas.microsoft.com/office/drawing/2014/main" id="{C6788BD5-95EA-5684-743F-CB515A331C06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id="{62F4EFFF-48DF-B283-3457-906853F26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58293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/>
              <a:t>Klicka här för att ändra format på bakgrundsrubriken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FECC3EC0-3C65-2494-F0E7-8E17ECD70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438400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/>
              <a:t>Klicka här för att ändra format på bakgrundstexten</a:t>
            </a:r>
          </a:p>
          <a:p>
            <a:pPr lvl="1"/>
            <a:r>
              <a:rPr lang="en-US" altLang="sv-SE"/>
              <a:t>Nivå två</a:t>
            </a:r>
          </a:p>
          <a:p>
            <a:pPr lvl="2"/>
            <a:r>
              <a:rPr lang="en-US" altLang="sv-SE"/>
              <a:t>Nivå tre</a:t>
            </a:r>
          </a:p>
          <a:p>
            <a:pPr lvl="3"/>
            <a:r>
              <a:rPr lang="en-US" altLang="sv-SE"/>
              <a:t>Nivå fyra</a:t>
            </a:r>
          </a:p>
          <a:p>
            <a:pPr lvl="4"/>
            <a:r>
              <a:rPr lang="en-US" altLang="sv-SE"/>
              <a:t>Nivå fem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3724D06B-F7F6-1439-8D6E-94CDC2CDCE9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81280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rgbClr val="A08366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E3EE16D6-7861-8C70-6555-6D3553708B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71750" y="8128000"/>
            <a:ext cx="2171700" cy="609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rgbClr val="A08366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4C080CDE-4FEB-0AAE-7E1C-DAF579AD6F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43500" y="8128000"/>
            <a:ext cx="1428750" cy="609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fld id="{A514C140-07A3-4FBA-A2BB-BEFD69BB9525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102" r:id="rId2"/>
    <p:sldLayoutId id="2147484103" r:id="rId3"/>
    <p:sldLayoutId id="2147484104" r:id="rId4"/>
    <p:sldLayoutId id="2147484105" r:id="rId5"/>
    <p:sldLayoutId id="2147484106" r:id="rId6"/>
    <p:sldLayoutId id="2147484107" r:id="rId7"/>
    <p:sldLayoutId id="2147484108" r:id="rId8"/>
    <p:sldLayoutId id="2147484109" r:id="rId9"/>
    <p:sldLayoutId id="2147484110" r:id="rId10"/>
    <p:sldLayoutId id="21474841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Forsmarks-if@vattenfal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16">
            <a:extLst>
              <a:ext uri="{FF2B5EF4-FFF2-40B4-BE49-F238E27FC236}">
                <a16:creationId xmlns:a16="http://schemas.microsoft.com/office/drawing/2014/main" id="{1DD462FB-BF66-00D8-17C1-50407D9182C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48000" y="422275"/>
            <a:ext cx="3429000" cy="10541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sv-S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 panose="020B0806030902050204" pitchFamily="34" charset="0"/>
              </a:rPr>
              <a:t>Forsmarks IF</a:t>
            </a:r>
          </a:p>
        </p:txBody>
      </p:sp>
      <p:sp>
        <p:nvSpPr>
          <p:cNvPr id="13315" name="Text Box 21">
            <a:extLst>
              <a:ext uri="{FF2B5EF4-FFF2-40B4-BE49-F238E27FC236}">
                <a16:creationId xmlns:a16="http://schemas.microsoft.com/office/drawing/2014/main" id="{F89E0818-E58F-BFA3-C1D9-E00BA2238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2211388"/>
            <a:ext cx="26828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lr>
                <a:schemeClr val="accent1"/>
              </a:buClr>
              <a:buSzPct val="90000"/>
              <a:buFont typeface="Monotype Sorts"/>
              <a:buChar char="4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lr>
                <a:schemeClr val="accent1"/>
              </a:buClr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sv-SE" b="1">
                <a:solidFill>
                  <a:srgbClr val="402000"/>
                </a:solidFill>
              </a:rPr>
              <a:t>- INBJUDAN-</a:t>
            </a:r>
            <a:endParaRPr kumimoji="0" lang="sv-SE" altLang="sv-SE" sz="2400">
              <a:solidFill>
                <a:srgbClr val="A08366"/>
              </a:solidFill>
            </a:endParaRPr>
          </a:p>
        </p:txBody>
      </p:sp>
      <p:sp>
        <p:nvSpPr>
          <p:cNvPr id="13316" name="Rectangle 24">
            <a:extLst>
              <a:ext uri="{FF2B5EF4-FFF2-40B4-BE49-F238E27FC236}">
                <a16:creationId xmlns:a16="http://schemas.microsoft.com/office/drawing/2014/main" id="{5362F104-59E3-C656-0FB7-E1485C445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4289425"/>
            <a:ext cx="640080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3350" tIns="66675" rIns="133350" bIns="66675">
            <a:spAutoFit/>
          </a:bodyPr>
          <a:lstStyle>
            <a:lvl1pPr defTabSz="1096963">
              <a:spcBef>
                <a:spcPct val="20000"/>
              </a:spcBef>
              <a:buClr>
                <a:schemeClr val="accent1"/>
              </a:buClr>
              <a:buSzPct val="90000"/>
              <a:buFont typeface="Monotype Sorts"/>
              <a:buChar char="4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96963">
              <a:spcBef>
                <a:spcPct val="20000"/>
              </a:spcBef>
              <a:buClr>
                <a:schemeClr val="accent1"/>
              </a:buClr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96963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96963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96963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sv-SE" sz="2400" b="1" dirty="0">
                <a:solidFill>
                  <a:srgbClr val="402000"/>
                </a:solidFill>
              </a:rPr>
              <a:t>Motioner oss tillhanda senast 3 Mars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sv-SE" b="1" dirty="0">
                <a:solidFill>
                  <a:srgbClr val="402000"/>
                </a:solidFill>
              </a:rPr>
              <a:t>Anmälan senast 3 Mars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sv-SE" sz="2000" b="1" dirty="0">
                <a:solidFill>
                  <a:srgbClr val="402000"/>
                </a:solidFill>
              </a:rPr>
              <a:t>Vi bjuder på smörgåstårta.</a:t>
            </a:r>
          </a:p>
        </p:txBody>
      </p:sp>
      <p:graphicFrame>
        <p:nvGraphicFramePr>
          <p:cNvPr id="13317" name="Object 27">
            <a:hlinkClick r:id="" action="ppaction://ole?verb=0"/>
            <a:extLst>
              <a:ext uri="{FF2B5EF4-FFF2-40B4-BE49-F238E27FC236}">
                <a16:creationId xmlns:a16="http://schemas.microsoft.com/office/drawing/2014/main" id="{718D6568-0D66-4CF4-7D14-D61A92B0D206}"/>
              </a:ext>
            </a:extLst>
          </p:cNvPr>
          <p:cNvGraphicFramePr>
            <a:graphicFrameLocks/>
          </p:cNvGraphicFramePr>
          <p:nvPr/>
        </p:nvGraphicFramePr>
        <p:xfrm>
          <a:off x="838200" y="422275"/>
          <a:ext cx="1905000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020432" imgH="1056060" progId="CDraw4">
                  <p:embed/>
                </p:oleObj>
              </mc:Choice>
              <mc:Fallback>
                <p:oleObj r:id="rId2" imgW="1020432" imgH="1056060" progId="CDraw4">
                  <p:embed/>
                  <p:pic>
                    <p:nvPicPr>
                      <p:cNvPr id="0" name="Object 27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2275"/>
                        <a:ext cx="1905000" cy="168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 Box 28">
            <a:extLst>
              <a:ext uri="{FF2B5EF4-FFF2-40B4-BE49-F238E27FC236}">
                <a16:creationId xmlns:a16="http://schemas.microsoft.com/office/drawing/2014/main" id="{26696337-D681-0EF8-EFFD-92B2B1D2D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338" y="2797175"/>
            <a:ext cx="57340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lr>
                <a:schemeClr val="accent1"/>
              </a:buClr>
              <a:buSzPct val="90000"/>
              <a:buFont typeface="Monotype Sorts"/>
              <a:buChar char="4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lr>
                <a:schemeClr val="accent1"/>
              </a:buClr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sv-SE" b="1" dirty="0">
                <a:solidFill>
                  <a:srgbClr val="402000"/>
                </a:solidFill>
              </a:rPr>
              <a:t>Onsdag 12 mars kl. 16:15-18:00</a:t>
            </a:r>
          </a:p>
        </p:txBody>
      </p:sp>
      <p:sp>
        <p:nvSpPr>
          <p:cNvPr id="13319" name="Text Box 31">
            <a:extLst>
              <a:ext uri="{FF2B5EF4-FFF2-40B4-BE49-F238E27FC236}">
                <a16:creationId xmlns:a16="http://schemas.microsoft.com/office/drawing/2014/main" id="{EAA3A65D-6F6B-F77B-C07C-1ED3F2A07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3441700"/>
            <a:ext cx="54530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lr>
                <a:schemeClr val="accent1"/>
              </a:buClr>
              <a:buSzPct val="90000"/>
              <a:buFont typeface="Monotype Sorts"/>
              <a:buChar char="4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lr>
                <a:schemeClr val="accent1"/>
              </a:buClr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sv-SE" sz="2000" b="1">
                <a:solidFill>
                  <a:srgbClr val="402000"/>
                </a:solidFill>
              </a:rPr>
              <a:t>Plats:</a:t>
            </a:r>
            <a:r>
              <a:rPr kumimoji="0" lang="sv-SE" altLang="sv-SE" b="1">
                <a:solidFill>
                  <a:srgbClr val="402000"/>
                </a:solidFill>
              </a:rPr>
              <a:t> 	</a:t>
            </a:r>
            <a:r>
              <a:rPr kumimoji="0" lang="sv-SE" altLang="sv-SE" sz="2800" b="1">
                <a:solidFill>
                  <a:srgbClr val="402000"/>
                </a:solidFill>
              </a:rPr>
              <a:t>Konferensrum Måsen (Info), </a:t>
            </a:r>
          </a:p>
        </p:txBody>
      </p:sp>
      <p:sp>
        <p:nvSpPr>
          <p:cNvPr id="13320" name="Text Box 32">
            <a:extLst>
              <a:ext uri="{FF2B5EF4-FFF2-40B4-BE49-F238E27FC236}">
                <a16:creationId xmlns:a16="http://schemas.microsoft.com/office/drawing/2014/main" id="{DE6CA285-58CA-6EFA-A44E-07E862E13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8" y="5881688"/>
            <a:ext cx="5114925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lr>
                <a:schemeClr val="accent1"/>
              </a:buClr>
              <a:buSzPct val="90000"/>
              <a:buFont typeface="Monotype Sorts"/>
              <a:buChar char="4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lr>
                <a:schemeClr val="accent1"/>
              </a:buClr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sv-SE" sz="2000" b="1">
                <a:solidFill>
                  <a:srgbClr val="402000"/>
                </a:solidFill>
              </a:rPr>
              <a:t>Motioner:</a:t>
            </a:r>
            <a:r>
              <a:rPr kumimoji="0" lang="sv-SE" altLang="sv-SE" b="1">
                <a:solidFill>
                  <a:srgbClr val="402000"/>
                </a:solidFill>
              </a:rPr>
              <a:t> </a:t>
            </a:r>
            <a:r>
              <a:rPr kumimoji="0" lang="sv-SE" altLang="sv-SE" sz="2400" b="1">
                <a:solidFill>
                  <a:srgbClr val="402000"/>
                </a:solidFill>
              </a:rPr>
              <a:t>Carola Rundberg</a:t>
            </a:r>
            <a:br>
              <a:rPr kumimoji="0" lang="sv-SE" altLang="sv-SE">
                <a:solidFill>
                  <a:srgbClr val="402000"/>
                </a:solidFill>
              </a:rPr>
            </a:br>
            <a:r>
              <a:rPr kumimoji="0" lang="sv-SE" altLang="sv-SE" sz="2000">
                <a:solidFill>
                  <a:srgbClr val="402000"/>
                </a:solidFill>
              </a:rPr>
              <a:t>carola.rundberg@vattenfall.com </a:t>
            </a:r>
            <a:br>
              <a:rPr kumimoji="0" lang="sv-SE" altLang="sv-SE" sz="2000">
                <a:solidFill>
                  <a:srgbClr val="402000"/>
                </a:solidFill>
              </a:rPr>
            </a:br>
            <a:r>
              <a:rPr kumimoji="0" lang="sv-SE" altLang="sv-SE" sz="2000" b="1">
                <a:solidFill>
                  <a:srgbClr val="402000"/>
                </a:solidFill>
              </a:rPr>
              <a:t>Anmälan: </a:t>
            </a:r>
            <a:r>
              <a:rPr kumimoji="0" lang="sv-SE" altLang="sv-SE" sz="2000" b="1">
                <a:solidFill>
                  <a:srgbClr val="402000"/>
                </a:solidFill>
                <a:hlinkClick r:id="rId4"/>
              </a:rPr>
              <a:t>Forsmarks-IF@vattenfall.com</a:t>
            </a:r>
            <a:endParaRPr kumimoji="0" lang="sv-SE" altLang="sv-SE" sz="2000" b="1">
              <a:solidFill>
                <a:srgbClr val="402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sv-SE" altLang="sv-SE" sz="2000">
              <a:solidFill>
                <a:srgbClr val="402000"/>
              </a:solidFill>
            </a:endParaRPr>
          </a:p>
        </p:txBody>
      </p:sp>
      <p:sp>
        <p:nvSpPr>
          <p:cNvPr id="13321" name="Rectangle 33">
            <a:extLst>
              <a:ext uri="{FF2B5EF4-FFF2-40B4-BE49-F238E27FC236}">
                <a16:creationId xmlns:a16="http://schemas.microsoft.com/office/drawing/2014/main" id="{482239F5-0023-296A-BE7E-2C167652A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38" y="7340600"/>
            <a:ext cx="5943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lr>
                <a:schemeClr val="accent1"/>
              </a:buClr>
              <a:buSzPct val="90000"/>
              <a:buFont typeface="Monotype Sorts"/>
              <a:buChar char="4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lr>
                <a:schemeClr val="accent1"/>
              </a:buClr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sv-SE" sz="1400" b="1" dirty="0">
                <a:solidFill>
                  <a:srgbClr val="402000"/>
                </a:solidFill>
              </a:rPr>
              <a:t>När du anmält dig får du en kallelse till mötet, så du har det i din Outlook. Där kommer även handlingar att läggas till, innan mötet. </a:t>
            </a:r>
          </a:p>
        </p:txBody>
      </p:sp>
      <p:sp>
        <p:nvSpPr>
          <p:cNvPr id="13322" name="WordArt 34">
            <a:extLst>
              <a:ext uri="{FF2B5EF4-FFF2-40B4-BE49-F238E27FC236}">
                <a16:creationId xmlns:a16="http://schemas.microsoft.com/office/drawing/2014/main" id="{C010B67A-E3BF-FFE2-3EC0-B7538F62AA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38200" y="8172450"/>
            <a:ext cx="5148263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9050">
                  <a:solidFill>
                    <a:srgbClr val="402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20495"/>
                    </a:gs>
                    <a:gs pos="100000">
                      <a:srgbClr val="E602D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VÄLKOMMEN!</a:t>
            </a:r>
          </a:p>
        </p:txBody>
      </p:sp>
      <p:sp>
        <p:nvSpPr>
          <p:cNvPr id="13323" name="textruta 2">
            <a:extLst>
              <a:ext uri="{FF2B5EF4-FFF2-40B4-BE49-F238E27FC236}">
                <a16:creationId xmlns:a16="http://schemas.microsoft.com/office/drawing/2014/main" id="{C1594061-CDAF-A8FF-DD6F-A9472844C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988" y="1500188"/>
            <a:ext cx="25234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sz="3200" b="1" dirty="0">
                <a:latin typeface="Impact" panose="020B0806030902050204" pitchFamily="34" charset="0"/>
              </a:rPr>
              <a:t>Årsmöte 2025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ock">
  <a:themeElements>
    <a:clrScheme name="Block.pot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Block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ock.pot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k.pot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k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k.pot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Bildspel på skärmen (4:3)</PresentationFormat>
  <Paragraphs>11</Paragraphs>
  <Slides>1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Times New Roman</vt:lpstr>
      <vt:lpstr>Arial</vt:lpstr>
      <vt:lpstr>Monotype Sorts</vt:lpstr>
      <vt:lpstr>Calibri</vt:lpstr>
      <vt:lpstr>Impact</vt:lpstr>
      <vt:lpstr>Block</vt:lpstr>
      <vt:lpstr>CDraw4</vt:lpstr>
      <vt:lpstr>PowerPoint-presentation</vt:lpstr>
    </vt:vector>
  </TitlesOfParts>
  <Company>Forsmarks Kraftgrupp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Andersson Bill :BIA</dc:creator>
  <cp:lastModifiedBy>Rundberg Carola (GN-MM5)</cp:lastModifiedBy>
  <cp:revision>32</cp:revision>
  <dcterms:created xsi:type="dcterms:W3CDTF">2012-01-13T09:26:05Z</dcterms:created>
  <dcterms:modified xsi:type="dcterms:W3CDTF">2025-01-10T06:55:39Z</dcterms:modified>
</cp:coreProperties>
</file>