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1" r:id="rId2"/>
    <p:sldId id="371" r:id="rId3"/>
    <p:sldId id="372" r:id="rId4"/>
    <p:sldId id="361" r:id="rId5"/>
    <p:sldId id="362" r:id="rId6"/>
    <p:sldId id="370" r:id="rId7"/>
    <p:sldId id="373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llanmörkt format 2 - Dekorfär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68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9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D3CDBD-5FD6-4621-542C-98DC085FD4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294C56D-3C37-1665-C494-CEB1D11397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8DD5C73-A94A-D08B-212F-FCDCA9CEF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B1BD-58B5-4D13-9E86-AFA33302ED65}" type="datetimeFigureOut">
              <a:rPr lang="sv-SE" smtClean="0"/>
              <a:t>2024-06-20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DB7EF8A-10AD-4C76-D236-938C21F5E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C84C1B6-7DD1-35C1-3B6C-AE0091E0D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8C7B1-0ADB-4929-81CB-C45087A0C9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19050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B55D4C-9CA8-1FE4-55C1-4604AABFB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4A24B3C-5A0B-0464-4F5F-B468943D99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0C00B01-CC05-83FA-655E-30BD6B056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B1BD-58B5-4D13-9E86-AFA33302ED65}" type="datetimeFigureOut">
              <a:rPr lang="sv-SE" smtClean="0"/>
              <a:t>2024-06-20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C99B447-AEBC-23A5-7743-C9B837189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8295A44-8DEA-2ADD-779B-2B507E708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8C7B1-0ADB-4929-81CB-C45087A0C9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7927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93BEF02D-607F-75AB-ECE9-80051A4C9F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7DF8BC8-FC4C-0122-1F95-56D18B9D20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105ECC6-03B5-B2C1-AB13-75B7BF671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B1BD-58B5-4D13-9E86-AFA33302ED65}" type="datetimeFigureOut">
              <a:rPr lang="sv-SE" smtClean="0"/>
              <a:t>2024-06-20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30B442B-57A2-2643-C5C5-1329704BA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A09736E-B4DC-F838-850F-F7910CE2E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8C7B1-0ADB-4929-81CB-C45087A0C9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59202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8701F40-435C-45D0-AF3A-C418FF0B07C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6000" y="2131295"/>
            <a:ext cx="8640000" cy="2160000"/>
          </a:xfrm>
        </p:spPr>
        <p:txBody>
          <a:bodyPr anchor="ctr" anchorCtr="0"/>
          <a:lstStyle>
            <a:lvl1pPr algn="ctr">
              <a:lnSpc>
                <a:spcPct val="85000"/>
              </a:lnSpc>
              <a:defRPr sz="8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sv-SE" noProof="0"/>
              <a:t>Headline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4082EC9A-DCF2-49FA-8E79-8320967E09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9183" y="6331200"/>
            <a:ext cx="124302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lnSpc>
                <a:spcPts val="1200"/>
              </a:lnSpc>
              <a:defRPr sz="7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E5594F-8B13-4F89-A93C-ADBA3F4058AB}" type="datetime1">
              <a:rPr lang="sv-SE" noProof="0" smtClean="0"/>
              <a:t>2024-06-20</a:t>
            </a:fld>
            <a:endParaRPr lang="sv-SE" noProof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3D2898D-A6F8-4BCA-9797-349216279F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9183" y="6468511"/>
            <a:ext cx="4560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lnSpc>
                <a:spcPts val="1200"/>
              </a:lnSpc>
              <a:defRPr sz="7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noProof="0"/>
              <a:t>Sekretessklass - Företagsintern | Företagsintern, begränsad | Hemlig</a:t>
            </a:r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D7F6804D-D73A-4743-A4A8-399B4E29A1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67200" y="6408000"/>
            <a:ext cx="499200" cy="24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lnSpc>
                <a:spcPts val="1200"/>
              </a:lnSpc>
              <a:defRPr sz="7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07D95-7C69-46C0-AD2A-2DA1650028AD}" type="slidenum">
              <a:rPr lang="sv-SE" noProof="0" smtClean="0"/>
              <a:pPr/>
              <a:t>‹#›</a:t>
            </a:fld>
            <a:endParaRPr lang="sv-SE" noProof="0"/>
          </a:p>
        </p:txBody>
      </p:sp>
      <p:sp>
        <p:nvSpPr>
          <p:cNvPr id="11" name="Platshållare för bild 4">
            <a:extLst>
              <a:ext uri="{FF2B5EF4-FFF2-40B4-BE49-F238E27FC236}">
                <a16:creationId xmlns:a16="http://schemas.microsoft.com/office/drawing/2014/main" id="{BA8192BB-CFFE-4600-814F-944B410248C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40001" y="213899"/>
            <a:ext cx="11713633" cy="5985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noProof="0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4535688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880">
          <p15:clr>
            <a:srgbClr val="FBAE40"/>
          </p15:clr>
        </p15:guide>
        <p15:guide id="4" pos="5647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70B0A5A-E382-165C-27C2-5E4A587FA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DCBD494-F311-48A6-D290-D6A019B61A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6322474-AC30-06D6-169F-678D893D7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B1BD-58B5-4D13-9E86-AFA33302ED65}" type="datetimeFigureOut">
              <a:rPr lang="sv-SE" smtClean="0"/>
              <a:t>2024-06-20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0C89548-A616-98D1-D8BB-0FC1322FD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07AB5C5-C1CB-8BBC-0732-D98FB74D4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8C7B1-0ADB-4929-81CB-C45087A0C9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2516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EA17FB5-D5F1-9DD4-6297-2C860759E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DB8C42-F5ED-4CD5-5C9D-0D6AD87703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630918B-203D-31C1-D690-9FC2F17FE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B1BD-58B5-4D13-9E86-AFA33302ED65}" type="datetimeFigureOut">
              <a:rPr lang="sv-SE" smtClean="0"/>
              <a:t>2024-06-20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06A9DCD-AAF9-6393-DE0B-087FE6FF8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103E7AE-897D-2A07-EAC4-2A4E5E13F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8C7B1-0ADB-4929-81CB-C45087A0C9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6200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AF1080E-D033-F0BF-5784-CBB0A7F19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8CB92D4-8986-5628-7A1D-3335DD5E92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DA5A482-0EE9-9B4E-6ADF-51F33493E6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AF992A4-343A-374F-6218-0CDE78663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B1BD-58B5-4D13-9E86-AFA33302ED65}" type="datetimeFigureOut">
              <a:rPr lang="sv-SE" smtClean="0"/>
              <a:t>2024-06-20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B318AD2-9B8E-520E-622A-951C0F0F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795D988-A978-239E-A507-7055BAA87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8C7B1-0ADB-4929-81CB-C45087A0C9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927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17DB91-42CD-FD6F-DE31-3F4DAFAD9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668C95E-C48E-EDFA-424C-0DC6AA77C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D51926C-59E8-33C6-B289-F9F80C0AE6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8920EF0-200C-B751-C539-FC60C0E178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F45EBAF7-C322-B097-7422-0C3F849925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4A73AB40-2E57-6BA4-57EA-F31CE4641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B1BD-58B5-4D13-9E86-AFA33302ED65}" type="datetimeFigureOut">
              <a:rPr lang="sv-SE" smtClean="0"/>
              <a:t>2024-06-20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3DDFCE23-2A4D-0E72-1C62-B8FE98CB1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C42F2094-042A-6FCB-AE20-4E07B0501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8C7B1-0ADB-4929-81CB-C45087A0C9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8784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349F11B-9320-836B-DCED-7AFA11F87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784419A-3DE4-BEFC-CBCA-7D34CC6A5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B1BD-58B5-4D13-9E86-AFA33302ED65}" type="datetimeFigureOut">
              <a:rPr lang="sv-SE" smtClean="0"/>
              <a:t>2024-06-20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E5BB941-5B6F-8114-D881-39208F95E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412E946-B7EA-73CD-24BE-6300A4D99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8C7B1-0ADB-4929-81CB-C45087A0C9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32958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F7E8E1BC-2F91-CE76-0BC5-E1C30A744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B1BD-58B5-4D13-9E86-AFA33302ED65}" type="datetimeFigureOut">
              <a:rPr lang="sv-SE" smtClean="0"/>
              <a:t>2024-06-20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50EE93D4-EFD3-93AA-8F67-733E63B85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F54209CB-90F0-5037-D8C5-532CD6EC0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8C7B1-0ADB-4929-81CB-C45087A0C9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7712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3E7DE8-968D-B8BA-C8F2-DBEE8766D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0097A3B-F067-12A1-7413-3DAC96FA4F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70D68CC-845E-4F12-ECA0-1D858B3A4C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ED430E6-5B53-FA10-A303-BDF722630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B1BD-58B5-4D13-9E86-AFA33302ED65}" type="datetimeFigureOut">
              <a:rPr lang="sv-SE" smtClean="0"/>
              <a:t>2024-06-20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C8A8C61-0CA1-97E8-58FE-52157D8CE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7716BF1-0282-1D2B-28BD-4CCE0EB56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8C7B1-0ADB-4929-81CB-C45087A0C9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9039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3A29AE-6BD9-2212-4734-E1E0BFCCE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DF55FEC-64F5-9600-DA2B-F9C9BA9FA7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4C531E7-AA0E-66C2-0209-CCC0ED7ED8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006DF09-AC80-A313-F473-E9B709E8B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B1BD-58B5-4D13-9E86-AFA33302ED65}" type="datetimeFigureOut">
              <a:rPr lang="sv-SE" smtClean="0"/>
              <a:t>2024-06-20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6F4D292-38C1-8CDB-7395-18B97D90A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A34A157-228A-C005-9444-243E47059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8C7B1-0ADB-4929-81CB-C45087A0C9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6101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DE36C87-1E5F-69AB-5415-B75E55688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A38F052-4F34-91F8-5D4A-84128DFCC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B7E4910-F500-44C7-6E13-C54C8D3932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6B1BD-58B5-4D13-9E86-AFA33302ED65}" type="datetimeFigureOut">
              <a:rPr lang="sv-SE" smtClean="0"/>
              <a:t>2024-06-20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415F638-7BE9-A444-571E-8CF43C9D49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68193FD-ADDA-4A61-987B-8DB5AB02EE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8C7B1-0ADB-4929-81CB-C45087A0C97F}" type="slidenum">
              <a:rPr lang="sv-SE" smtClean="0"/>
              <a:t>‹#›</a:t>
            </a:fld>
            <a:endParaRPr lang="sv-SE"/>
          </a:p>
        </p:txBody>
      </p:sp>
      <p:sp>
        <p:nvSpPr>
          <p:cNvPr id="7" name="MSIPCMContentMarking" descr="{&quot;HashCode&quot;:479607474,&quot;Placement&quot;:&quot;Footer&quot;,&quot;Top&quot;:525.346863,&quot;Left&quot;:0.0,&quot;SlideWidth&quot;:960,&quot;SlideHeight&quot;:540}">
            <a:extLst>
              <a:ext uri="{FF2B5EF4-FFF2-40B4-BE49-F238E27FC236}">
                <a16:creationId xmlns:a16="http://schemas.microsoft.com/office/drawing/2014/main" id="{320F69DF-36E1-7302-B184-0C1BDD69176F}"/>
              </a:ext>
            </a:extLst>
          </p:cNvPr>
          <p:cNvSpPr txBox="1"/>
          <p:nvPr userDrawn="1"/>
        </p:nvSpPr>
        <p:spPr>
          <a:xfrm>
            <a:off x="0" y="6671905"/>
            <a:ext cx="1161427" cy="18609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sv-SE" sz="600">
                <a:solidFill>
                  <a:srgbClr val="737373"/>
                </a:solidFill>
                <a:latin typeface="Arial" panose="020B0604020202020204" pitchFamily="34" charset="0"/>
              </a:rPr>
              <a:t>Confidentiality: C2 - Internal</a:t>
            </a:r>
          </a:p>
        </p:txBody>
      </p:sp>
    </p:spTree>
    <p:extLst>
      <p:ext uri="{BB962C8B-B14F-4D97-AF65-F5344CB8AC3E}">
        <p14:creationId xmlns:p14="http://schemas.microsoft.com/office/powerpoint/2010/main" val="548526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Marie.Myhrberg@korpen-uppsala.se" TargetMode="External"/><Relationship Id="rId13" Type="http://schemas.openxmlformats.org/officeDocument/2006/relationships/hyperlink" Target="mailto:keh@forsmark.vattenfall.se" TargetMode="External"/><Relationship Id="rId18" Type="http://schemas.openxmlformats.org/officeDocument/2006/relationships/hyperlink" Target="mailto:fsg@forsmark.vattenfall.se" TargetMode="External"/><Relationship Id="rId3" Type="http://schemas.openxmlformats.org/officeDocument/2006/relationships/hyperlink" Target="mailto:carola.rundberg@vattenfall.com" TargetMode="External"/><Relationship Id="rId7" Type="http://schemas.openxmlformats.org/officeDocument/2006/relationships/hyperlink" Target="mailto:anders.viklund@vattenfall.com" TargetMode="External"/><Relationship Id="rId12" Type="http://schemas.openxmlformats.org/officeDocument/2006/relationships/hyperlink" Target="mailto:Johnny.huss@vattenfall.com" TargetMode="External"/><Relationship Id="rId17" Type="http://schemas.openxmlformats.org/officeDocument/2006/relationships/hyperlink" Target="mailto:Thomas1.tallroth@vattenfall.com" TargetMode="External"/><Relationship Id="rId2" Type="http://schemas.openxmlformats.org/officeDocument/2006/relationships/hyperlink" Target="mailto:Lars.Blanksvard@vattenfall.com" TargetMode="External"/><Relationship Id="rId16" Type="http://schemas.openxmlformats.org/officeDocument/2006/relationships/hyperlink" Target="mailto:csa@forsmark.vattenfall.se" TargetMode="External"/><Relationship Id="rId20" Type="http://schemas.openxmlformats.org/officeDocument/2006/relationships/hyperlink" Target="mailto:Annika.KuoljokAngeus@vattenfall.co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Hanna.persson2@vattenfall.com" TargetMode="External"/><Relationship Id="rId11" Type="http://schemas.openxmlformats.org/officeDocument/2006/relationships/hyperlink" Target="mailto:mats.mattsson@vattenfall.com" TargetMode="External"/><Relationship Id="rId5" Type="http://schemas.openxmlformats.org/officeDocument/2006/relationships/hyperlink" Target="mailto:Christina.arestenholm@vattenfall.com" TargetMode="External"/><Relationship Id="rId15" Type="http://schemas.openxmlformats.org/officeDocument/2006/relationships/hyperlink" Target="mailto:mikael.andersson3@vattenfall.com" TargetMode="External"/><Relationship Id="rId10" Type="http://schemas.openxmlformats.org/officeDocument/2006/relationships/hyperlink" Target="mailto:sof@forsmark.vattenfall.se" TargetMode="External"/><Relationship Id="rId19" Type="http://schemas.openxmlformats.org/officeDocument/2006/relationships/hyperlink" Target="mailto:Jennifer.jansson@vattenfall.com" TargetMode="External"/><Relationship Id="rId4" Type="http://schemas.openxmlformats.org/officeDocument/2006/relationships/hyperlink" Target="mailto:Filip1.johansson@vattenfall.com" TargetMode="External"/><Relationship Id="rId9" Type="http://schemas.openxmlformats.org/officeDocument/2006/relationships/hyperlink" Target="mailto:michael.nyberg@vattenfall.com" TargetMode="External"/><Relationship Id="rId14" Type="http://schemas.openxmlformats.org/officeDocument/2006/relationships/hyperlink" Target="mailto:mad@forsmark.vattenfall.se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adissonhotels.com/en-us/hotels/radisson-blu-uppsala?cid=a%3Ase+b%3Agmb+c%3Aemea+i%3Alocal+e%3Ardb+d%3Anob+h%3ASEARN2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vattenfall.sharepoint.com/:x:/s/VIFUme/EdVZx4C6PclGqtoMMWu4NDIBFXslREAEkbheJna5ElgLIA?email=grpvifum%40vattenfall.com&amp;e=VByAfH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62259.EA175640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latshållare för bild 11">
            <a:extLst>
              <a:ext uri="{FF2B5EF4-FFF2-40B4-BE49-F238E27FC236}">
                <a16:creationId xmlns:a16="http://schemas.microsoft.com/office/drawing/2014/main" id="{DC931018-BB96-E5BB-C18F-A2316F2DC7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71714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4B9004DA-6E73-4360-BB21-B05043D4CD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9183" y="6331200"/>
            <a:ext cx="1243020" cy="180000"/>
          </a:xfrm>
        </p:spPr>
        <p:txBody>
          <a:bodyPr anchor="b">
            <a:normAutofit/>
          </a:bodyPr>
          <a:lstStyle/>
          <a:p>
            <a:pPr>
              <a:spcAft>
                <a:spcPts val="800"/>
              </a:spcAft>
            </a:pPr>
            <a:fld id="{36FBCB37-591D-4C94-B41C-D07FB9EF3950}" type="datetime1">
              <a:rPr lang="sv-SE" noProof="0" smtClean="0"/>
              <a:pPr>
                <a:spcAft>
                  <a:spcPts val="800"/>
                </a:spcAft>
              </a:pPr>
              <a:t>2024-06-20</a:t>
            </a:fld>
            <a:endParaRPr lang="sv-SE" noProof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D109246-4E14-4A7C-8FFC-B950A2DA0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67200" y="6408000"/>
            <a:ext cx="499200" cy="240000"/>
          </a:xfrm>
        </p:spPr>
        <p:txBody>
          <a:bodyPr anchor="b">
            <a:normAutofit/>
          </a:bodyPr>
          <a:lstStyle/>
          <a:p>
            <a:pPr>
              <a:spcAft>
                <a:spcPts val="800"/>
              </a:spcAft>
            </a:pPr>
            <a:fld id="{B2B07D95-7C69-46C0-AD2A-2DA1650028AD}" type="slidenum">
              <a:rPr lang="sv-SE" noProof="0" smtClean="0"/>
              <a:pPr>
                <a:spcAft>
                  <a:spcPts val="800"/>
                </a:spcAft>
              </a:pPr>
              <a:t>1</a:t>
            </a:fld>
            <a:endParaRPr lang="sv-SE" noProof="0"/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435543E1-699B-2AEC-27E8-D4887435E70D}"/>
              </a:ext>
            </a:extLst>
          </p:cNvPr>
          <p:cNvSpPr txBox="1"/>
          <p:nvPr/>
        </p:nvSpPr>
        <p:spPr>
          <a:xfrm>
            <a:off x="3480190" y="2291458"/>
            <a:ext cx="683392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sv-SE" sz="48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Inomhus VM Uppsala </a:t>
            </a:r>
          </a:p>
          <a:p>
            <a:pPr algn="l"/>
            <a:r>
              <a:rPr lang="sv-SE" sz="48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8-9 november 2024</a:t>
            </a: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D9B5893B-57D6-4AE0-594B-1430BD93D7C4}"/>
              </a:ext>
            </a:extLst>
          </p:cNvPr>
          <p:cNvSpPr/>
          <p:nvPr/>
        </p:nvSpPr>
        <p:spPr>
          <a:xfrm>
            <a:off x="2982013" y="4243869"/>
            <a:ext cx="622798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v-SE" sz="48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Definitiva anmälan!</a:t>
            </a:r>
          </a:p>
          <a:p>
            <a:pPr algn="ctr"/>
            <a:r>
              <a:rPr lang="sv-SE" sz="48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Svar senast 30/8</a:t>
            </a:r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8DA47C14-372A-1D2A-3272-DB2EA0F0ED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7183" y="74017"/>
            <a:ext cx="5820587" cy="2143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388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1E7D5BAE-AA97-E483-5810-D17EE0D20303}"/>
              </a:ext>
            </a:extLst>
          </p:cNvPr>
          <p:cNvSpPr txBox="1"/>
          <p:nvPr/>
        </p:nvSpPr>
        <p:spPr>
          <a:xfrm>
            <a:off x="6875461" y="795155"/>
            <a:ext cx="5316539" cy="41857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sv-S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/>
            <a:r>
              <a:rPr lang="sv-SE" sz="18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sv-S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sv-SE" sz="1800" b="1" dirty="0"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Lunch</a:t>
            </a:r>
            <a:r>
              <a:rPr lang="sv-SE" sz="18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(förköp) till fredagens och lördagens tävlingar ska anges i anmälningsblanketten, ange eventuell specialkost.</a:t>
            </a:r>
            <a:br>
              <a:rPr lang="sv-SE" sz="18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</a:br>
            <a:r>
              <a:rPr lang="sv-SE" sz="18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Information om var och när lunchen serveras anges i kommande Huvud-PM. </a:t>
            </a:r>
          </a:p>
          <a:p>
            <a:pPr>
              <a:spcAft>
                <a:spcPts val="1200"/>
              </a:spcAft>
            </a:pPr>
            <a:endParaRPr lang="sv-SE" dirty="0"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r>
              <a:rPr lang="sv-SE" sz="2000" b="1" dirty="0"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Transporter</a:t>
            </a:r>
            <a:endParaRPr lang="sv-S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sv-SE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Egen transport t/r till Uppsala. Transport inom Uppsala till tävlingarna ingår i paketet för lunch. </a:t>
            </a:r>
          </a:p>
          <a:p>
            <a:pPr>
              <a:spcAft>
                <a:spcPts val="1200"/>
              </a:spcAft>
            </a:pPr>
            <a:endParaRPr lang="sv-S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sv-SE" dirty="0"/>
          </a:p>
        </p:txBody>
      </p:sp>
      <p:graphicFrame>
        <p:nvGraphicFramePr>
          <p:cNvPr id="3" name="Tabell 3">
            <a:extLst>
              <a:ext uri="{FF2B5EF4-FFF2-40B4-BE49-F238E27FC236}">
                <a16:creationId xmlns:a16="http://schemas.microsoft.com/office/drawing/2014/main" id="{1938F37B-3C9B-A376-1A52-BEE16298B0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0466126"/>
              </p:ext>
            </p:extLst>
          </p:nvPr>
        </p:nvGraphicFramePr>
        <p:xfrm>
          <a:off x="200388" y="496388"/>
          <a:ext cx="6496503" cy="552196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661249">
                  <a:extLst>
                    <a:ext uri="{9D8B030D-6E8A-4147-A177-3AD203B41FA5}">
                      <a16:colId xmlns:a16="http://schemas.microsoft.com/office/drawing/2014/main" val="1128338494"/>
                    </a:ext>
                  </a:extLst>
                </a:gridCol>
                <a:gridCol w="4835254">
                  <a:extLst>
                    <a:ext uri="{9D8B030D-6E8A-4147-A177-3AD203B41FA5}">
                      <a16:colId xmlns:a16="http://schemas.microsoft.com/office/drawing/2014/main" val="3716437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Tid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Aktivitet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8993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/>
                        <a:t>Fredag 8 nov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02753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08.00-17.00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Tävlingar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82694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18.00-22.00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Samkväm för Vattenfalls deltagare på </a:t>
                      </a:r>
                      <a:r>
                        <a:rPr lang="sv-SE" dirty="0" err="1"/>
                        <a:t>Interpool</a:t>
                      </a:r>
                      <a:r>
                        <a:rPr lang="sv-SE" dirty="0"/>
                        <a:t>. Det kommer finnas enklare mat och möjlighet till nyttjande av biljard mm. (Ange </a:t>
                      </a:r>
                      <a:r>
                        <a:rPr lang="sv-SE" dirty="0" err="1"/>
                        <a:t>ev</a:t>
                      </a:r>
                      <a:r>
                        <a:rPr lang="sv-SE" dirty="0"/>
                        <a:t> specialkost i anmälningsfilen)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7043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22.00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Släpps övrig allmänhet in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6646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8622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/>
                        <a:t>Lördag 9 nov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769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b="0" dirty="0"/>
                        <a:t>08.00-16.00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Tävlingar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11391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b="0" dirty="0"/>
                        <a:t>19.00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Kamratfest UKK med 3-rätters middag, dans och underhållning</a:t>
                      </a:r>
                    </a:p>
                    <a:p>
                      <a:r>
                        <a:rPr lang="sv-SE" dirty="0"/>
                        <a:t>I anmälningsfilen anger du </a:t>
                      </a:r>
                      <a:r>
                        <a:rPr lang="sv-SE" dirty="0" err="1"/>
                        <a:t>ev</a:t>
                      </a:r>
                      <a:r>
                        <a:rPr lang="sv-SE" dirty="0"/>
                        <a:t> specialkost samt vilket dryckespaket du önskar (med/utan alkohol).</a:t>
                      </a:r>
                      <a:br>
                        <a:rPr lang="sv-SE" dirty="0"/>
                      </a:br>
                      <a:r>
                        <a:rPr lang="sv-SE" dirty="0"/>
                        <a:t>Under kvällen kommer 3 barer finnas öppna. </a:t>
                      </a:r>
                      <a:r>
                        <a:rPr lang="sv-SE" dirty="0" err="1"/>
                        <a:t>Swish</a:t>
                      </a:r>
                      <a:r>
                        <a:rPr lang="sv-SE" dirty="0"/>
                        <a:t> och kortbetalning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5784358"/>
                  </a:ext>
                </a:extLst>
              </a:tr>
            </a:tbl>
          </a:graphicData>
        </a:graphic>
      </p:graphicFrame>
      <p:sp>
        <p:nvSpPr>
          <p:cNvPr id="4" name="textruta 3">
            <a:extLst>
              <a:ext uri="{FF2B5EF4-FFF2-40B4-BE49-F238E27FC236}">
                <a16:creationId xmlns:a16="http://schemas.microsoft.com/office/drawing/2014/main" id="{D75DA794-74F0-5BAF-30D7-CD9A04AE7ADE}"/>
              </a:ext>
            </a:extLst>
          </p:cNvPr>
          <p:cNvSpPr txBox="1"/>
          <p:nvPr/>
        </p:nvSpPr>
        <p:spPr>
          <a:xfrm>
            <a:off x="1584960" y="0"/>
            <a:ext cx="31002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200" b="1" dirty="0"/>
              <a:t>PROGRAM</a:t>
            </a:r>
          </a:p>
        </p:txBody>
      </p:sp>
    </p:spTree>
    <p:extLst>
      <p:ext uri="{BB962C8B-B14F-4D97-AF65-F5344CB8AC3E}">
        <p14:creationId xmlns:p14="http://schemas.microsoft.com/office/powerpoint/2010/main" val="2203246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ruta 7">
            <a:extLst>
              <a:ext uri="{FF2B5EF4-FFF2-40B4-BE49-F238E27FC236}">
                <a16:creationId xmlns:a16="http://schemas.microsoft.com/office/drawing/2014/main" id="{8685B160-9A0E-D4FF-CDE5-D5A5BE8B94D4}"/>
              </a:ext>
            </a:extLst>
          </p:cNvPr>
          <p:cNvSpPr txBox="1"/>
          <p:nvPr/>
        </p:nvSpPr>
        <p:spPr>
          <a:xfrm>
            <a:off x="3724275" y="229671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sv-SE" sz="1800" b="1" dirty="0"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Kontaktpersoner </a:t>
            </a:r>
            <a:r>
              <a:rPr lang="sv-SE" sz="1800" b="1" dirty="0" err="1"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VM-Organisation</a:t>
            </a:r>
            <a:endParaRPr lang="sv-SE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9" name="Tabell 19">
            <a:extLst>
              <a:ext uri="{FF2B5EF4-FFF2-40B4-BE49-F238E27FC236}">
                <a16:creationId xmlns:a16="http://schemas.microsoft.com/office/drawing/2014/main" id="{763A5557-3855-BBBC-5A6E-E0F4142BB9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513776"/>
              </p:ext>
            </p:extLst>
          </p:nvPr>
        </p:nvGraphicFramePr>
        <p:xfrm>
          <a:off x="100689" y="799179"/>
          <a:ext cx="6300112" cy="33800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6428">
                  <a:extLst>
                    <a:ext uri="{9D8B030D-6E8A-4147-A177-3AD203B41FA5}">
                      <a16:colId xmlns:a16="http://schemas.microsoft.com/office/drawing/2014/main" val="3473050266"/>
                    </a:ext>
                  </a:extLst>
                </a:gridCol>
                <a:gridCol w="1546071">
                  <a:extLst>
                    <a:ext uri="{9D8B030D-6E8A-4147-A177-3AD203B41FA5}">
                      <a16:colId xmlns:a16="http://schemas.microsoft.com/office/drawing/2014/main" val="506952240"/>
                    </a:ext>
                  </a:extLst>
                </a:gridCol>
                <a:gridCol w="3327613">
                  <a:extLst>
                    <a:ext uri="{9D8B030D-6E8A-4147-A177-3AD203B41FA5}">
                      <a16:colId xmlns:a16="http://schemas.microsoft.com/office/drawing/2014/main" val="1295107968"/>
                    </a:ext>
                  </a:extLst>
                </a:gridCol>
              </a:tblGrid>
              <a:tr h="349977">
                <a:tc>
                  <a:txBody>
                    <a:bodyPr/>
                    <a:lstStyle/>
                    <a:p>
                      <a:r>
                        <a:rPr lang="sv-SE" sz="1600" dirty="0"/>
                        <a:t>Funktion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Namn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Tel &amp; E-post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3047310"/>
                  </a:ext>
                </a:extLst>
              </a:tr>
              <a:tr h="402713">
                <a:tc>
                  <a:txBody>
                    <a:bodyPr/>
                    <a:lstStyle/>
                    <a:p>
                      <a:r>
                        <a:rPr lang="sv-SE" sz="1100" dirty="0"/>
                        <a:t>Tävlingsledare, general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Lars Blanksvärd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0703-952978, </a:t>
                      </a:r>
                      <a:r>
                        <a:rPr lang="sv-SE" sz="1100" dirty="0">
                          <a:hlinkClick r:id="rId2"/>
                        </a:rPr>
                        <a:t>Lars.Blanksvard@vattenfall.com</a:t>
                      </a:r>
                      <a:endParaRPr lang="sv-SE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6765020"/>
                  </a:ext>
                </a:extLst>
              </a:tr>
              <a:tr h="402713">
                <a:tc>
                  <a:txBody>
                    <a:bodyPr/>
                    <a:lstStyle/>
                    <a:p>
                      <a:r>
                        <a:rPr lang="sv-SE" sz="1100" dirty="0"/>
                        <a:t>Tävlingsledare, 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Carola Rundberg </a:t>
                      </a:r>
                    </a:p>
                    <a:p>
                      <a:r>
                        <a:rPr lang="sv-SE" sz="1100" dirty="0"/>
                        <a:t>Filip Johansson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0739-289955, </a:t>
                      </a:r>
                      <a:r>
                        <a:rPr lang="sv-SE" sz="1100" dirty="0">
                          <a:hlinkClick r:id="rId3"/>
                        </a:rPr>
                        <a:t>carola.rundberg@vattenfall.com</a:t>
                      </a:r>
                      <a:endParaRPr lang="sv-SE" sz="1100" dirty="0"/>
                    </a:p>
                    <a:p>
                      <a:r>
                        <a:rPr lang="sv-SE" sz="1100" dirty="0"/>
                        <a:t>0706-099289, </a:t>
                      </a:r>
                      <a:r>
                        <a:rPr lang="sv-SE" sz="1100" dirty="0">
                          <a:hlinkClick r:id="rId4"/>
                        </a:rPr>
                        <a:t>Filip1.johansson@vattenfall.com</a:t>
                      </a:r>
                      <a:r>
                        <a:rPr lang="sv-SE" sz="11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3837017"/>
                  </a:ext>
                </a:extLst>
              </a:tr>
              <a:tr h="34997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Transportansvarig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7927114"/>
                  </a:ext>
                </a:extLst>
              </a:tr>
              <a:tr h="34997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Logiansvarig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Lars Blanksvärd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0703-952978, </a:t>
                      </a:r>
                      <a:r>
                        <a:rPr lang="sv-SE" sz="1100" dirty="0">
                          <a:hlinkClick r:id="rId2"/>
                        </a:rPr>
                        <a:t>Lars.Blanksvard@vattenfall.com</a:t>
                      </a:r>
                      <a:endParaRPr lang="sv-SE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6921830"/>
                  </a:ext>
                </a:extLst>
              </a:tr>
              <a:tr h="402713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Festansvarig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Christina Åresten Holm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Lars Blanksvärd</a:t>
                      </a:r>
                      <a:r>
                        <a:rPr lang="sv-SE" sz="11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0738-017859, </a:t>
                      </a:r>
                      <a:r>
                        <a:rPr lang="sv-SE" sz="1100" dirty="0">
                          <a:hlinkClick r:id="rId5"/>
                        </a:rPr>
                        <a:t>Christina.arestenholm@vattenfall.com</a:t>
                      </a:r>
                      <a:endParaRPr lang="sv-SE" sz="11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0703-952978, </a:t>
                      </a:r>
                      <a:r>
                        <a:rPr lang="sv-SE" sz="1100" dirty="0">
                          <a:hlinkClick r:id="rId2"/>
                        </a:rPr>
                        <a:t>Lars.Blanksvard@vattenfall.com</a:t>
                      </a:r>
                      <a:r>
                        <a:rPr lang="sv-SE" sz="11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9881514"/>
                  </a:ext>
                </a:extLst>
              </a:tr>
              <a:tr h="34997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Anmälan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Hanna Persson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0738-481442, </a:t>
                      </a:r>
                      <a:r>
                        <a:rPr lang="sv-SE" sz="1100" dirty="0">
                          <a:hlinkClick r:id="rId6"/>
                        </a:rPr>
                        <a:t>Hanna.persson2@vattenfall.com</a:t>
                      </a:r>
                      <a:endParaRPr lang="sv-SE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2750453"/>
                  </a:ext>
                </a:extLst>
              </a:tr>
              <a:tr h="34997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Förbundsrepresentant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Anders Viklund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0705-927928, </a:t>
                      </a:r>
                      <a:r>
                        <a:rPr lang="sv-SE" sz="1100" dirty="0">
                          <a:hlinkClick r:id="rId7"/>
                        </a:rPr>
                        <a:t>anders.viklund@vattenfall.com</a:t>
                      </a:r>
                      <a:endParaRPr lang="sv-SE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5369496"/>
                  </a:ext>
                </a:extLst>
              </a:tr>
              <a:tr h="34997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Kontaktperson Korpen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Marie Myhrberg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0708-628450, </a:t>
                      </a:r>
                      <a:r>
                        <a:rPr lang="sv-SE" sz="1100" dirty="0">
                          <a:hlinkClick r:id="rId8"/>
                        </a:rPr>
                        <a:t>Marie.Myhrberg@korpen-uppsala.se</a:t>
                      </a:r>
                      <a:endParaRPr lang="sv-SE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155773"/>
                  </a:ext>
                </a:extLst>
              </a:tr>
            </a:tbl>
          </a:graphicData>
        </a:graphic>
      </p:graphicFrame>
      <p:graphicFrame>
        <p:nvGraphicFramePr>
          <p:cNvPr id="20" name="Tabell 19">
            <a:extLst>
              <a:ext uri="{FF2B5EF4-FFF2-40B4-BE49-F238E27FC236}">
                <a16:creationId xmlns:a16="http://schemas.microsoft.com/office/drawing/2014/main" id="{021FCA26-35BE-F72D-6266-D6C6703687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7416883"/>
              </p:ext>
            </p:extLst>
          </p:nvPr>
        </p:nvGraphicFramePr>
        <p:xfrm>
          <a:off x="6583680" y="799179"/>
          <a:ext cx="5512526" cy="4174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3737">
                  <a:extLst>
                    <a:ext uri="{9D8B030D-6E8A-4147-A177-3AD203B41FA5}">
                      <a16:colId xmlns:a16="http://schemas.microsoft.com/office/drawing/2014/main" val="3473050266"/>
                    </a:ext>
                  </a:extLst>
                </a:gridCol>
                <a:gridCol w="1254034">
                  <a:extLst>
                    <a:ext uri="{9D8B030D-6E8A-4147-A177-3AD203B41FA5}">
                      <a16:colId xmlns:a16="http://schemas.microsoft.com/office/drawing/2014/main" val="506952240"/>
                    </a:ext>
                  </a:extLst>
                </a:gridCol>
                <a:gridCol w="3204755">
                  <a:extLst>
                    <a:ext uri="{9D8B030D-6E8A-4147-A177-3AD203B41FA5}">
                      <a16:colId xmlns:a16="http://schemas.microsoft.com/office/drawing/2014/main" val="1295107968"/>
                    </a:ext>
                  </a:extLst>
                </a:gridCol>
              </a:tblGrid>
              <a:tr h="321958">
                <a:tc>
                  <a:txBody>
                    <a:bodyPr/>
                    <a:lstStyle/>
                    <a:p>
                      <a:r>
                        <a:rPr lang="sv-SE" dirty="0"/>
                        <a:t>Funktion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Namn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Tel &amp; E-post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3047310"/>
                  </a:ext>
                </a:extLst>
              </a:tr>
              <a:tr h="321958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Badminton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100" dirty="0"/>
                        <a:t>Mikael Nyberg</a:t>
                      </a:r>
                    </a:p>
                    <a:p>
                      <a:pPr algn="l"/>
                      <a:r>
                        <a:rPr lang="sv-SE" sz="1100" dirty="0"/>
                        <a:t>Sofia Nilsson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0702-243739, </a:t>
                      </a:r>
                      <a:r>
                        <a:rPr lang="sv-SE" sz="1100" dirty="0">
                          <a:hlinkClick r:id="rId9"/>
                        </a:rPr>
                        <a:t>michael.nyberg@vattenfall.com</a:t>
                      </a:r>
                      <a:endParaRPr lang="sv-SE" sz="1100" dirty="0"/>
                    </a:p>
                    <a:p>
                      <a:r>
                        <a:rPr lang="sv-SE" sz="1100" dirty="0"/>
                        <a:t>0761-332666, </a:t>
                      </a:r>
                      <a:r>
                        <a:rPr lang="sv-SE" sz="1100" dirty="0">
                          <a:hlinkClick r:id="rId10"/>
                        </a:rPr>
                        <a:t>sof@forsmark.vattenfall.se</a:t>
                      </a:r>
                      <a:endParaRPr lang="sv-SE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6765020"/>
                  </a:ext>
                </a:extLst>
              </a:tr>
              <a:tr h="321958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Bordtennis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Mats Mattsson</a:t>
                      </a:r>
                    </a:p>
                    <a:p>
                      <a:pPr algn="l" rtl="0" fontAlgn="ctr"/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Johnny Huss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0730-389857</a:t>
                      </a:r>
                      <a:r>
                        <a:rPr lang="en-US" sz="1100" kern="1200" dirty="0">
                          <a:solidFill>
                            <a:srgbClr val="3366FF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100" kern="1200" dirty="0">
                          <a:solidFill>
                            <a:srgbClr val="3366FF"/>
                          </a:solidFill>
                          <a:latin typeface="+mn-lt"/>
                          <a:ea typeface="+mn-ea"/>
                          <a:cs typeface="+mn-cs"/>
                          <a:hlinkClick r:id="rId1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mats.mattsson@vattenfall.com</a:t>
                      </a:r>
                      <a:endParaRPr lang="sv-SE" sz="1100" kern="1200" dirty="0">
                        <a:solidFill>
                          <a:srgbClr val="33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070-4443329, </a:t>
                      </a:r>
                      <a:r>
                        <a:rPr lang="en-US" sz="1100" kern="1200" dirty="0">
                          <a:solidFill>
                            <a:srgbClr val="3366FF"/>
                          </a:solidFill>
                          <a:latin typeface="+mn-lt"/>
                          <a:ea typeface="+mn-ea"/>
                          <a:cs typeface="+mn-cs"/>
                          <a:hlinkClick r:id="rId1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johnny.huss@vattenfall.com</a:t>
                      </a:r>
                      <a:r>
                        <a:rPr lang="en-US" sz="1100" kern="1200" dirty="0">
                          <a:solidFill>
                            <a:srgbClr val="3366FF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sv-SE" sz="1100" kern="1200" dirty="0">
                        <a:solidFill>
                          <a:srgbClr val="33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793732"/>
                  </a:ext>
                </a:extLst>
              </a:tr>
              <a:tr h="321958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Bowling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 Kenth Holm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0725-731100, </a:t>
                      </a:r>
                      <a:r>
                        <a:rPr lang="en-US" sz="11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3"/>
                        </a:rPr>
                        <a:t>keh@forsmark.vattenfall.se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sv-SE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7905289"/>
                  </a:ext>
                </a:extLst>
              </a:tr>
              <a:tr h="321958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Innebandy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Filip Johansson</a:t>
                      </a:r>
                    </a:p>
                    <a:p>
                      <a:pPr algn="l" rtl="0" fontAlgn="ctr"/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Magnus Adolfsson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0706-099289, </a:t>
                      </a:r>
                      <a:r>
                        <a:rPr lang="sv-SE" sz="1100" dirty="0">
                          <a:hlinkClick r:id="rId4"/>
                        </a:rPr>
                        <a:t>Filip1.johansson@vattenfall.com</a:t>
                      </a:r>
                      <a:r>
                        <a:rPr lang="sv-SE" sz="1100" dirty="0"/>
                        <a:t> 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0725-381466, </a:t>
                      </a:r>
                      <a:r>
                        <a:rPr lang="en-US" sz="11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4"/>
                        </a:rPr>
                        <a:t>mad@forsmark.vattenfall.se</a:t>
                      </a:r>
                      <a:endParaRPr lang="sv-SE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1316341"/>
                  </a:ext>
                </a:extLst>
              </a:tr>
              <a:tr h="321958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Rinkbandy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Mikael Andersson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072-7411399, </a:t>
                      </a:r>
                      <a:r>
                        <a:rPr lang="en-US" sz="11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5"/>
                        </a:rPr>
                        <a:t>mikael.andersson3@vattenfall.com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sv-SE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7675176"/>
                  </a:ext>
                </a:extLst>
              </a:tr>
              <a:tr h="321958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Simning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Carola Samuelsson</a:t>
                      </a:r>
                    </a:p>
                    <a:p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Thomas </a:t>
                      </a:r>
                      <a:r>
                        <a:rPr lang="sv-SE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Tallroth</a:t>
                      </a:r>
                      <a:endParaRPr lang="sv-SE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0703-381832, </a:t>
                      </a:r>
                      <a:r>
                        <a:rPr lang="en-US" sz="11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6"/>
                        </a:rPr>
                        <a:t>csa@forsmark.vattenfall.se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0730-884339, </a:t>
                      </a:r>
                      <a:r>
                        <a:rPr lang="en-US" sz="11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7"/>
                        </a:rPr>
                        <a:t>Thomas1.tallroth@vattenfall.com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sv-SE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1086852"/>
                  </a:ext>
                </a:extLst>
              </a:tr>
              <a:tr h="321958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Skytte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Fredrik </a:t>
                      </a:r>
                      <a:r>
                        <a:rPr lang="sv-SE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Gåård</a:t>
                      </a:r>
                      <a:endParaRPr lang="sv-SE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0727-081727, </a:t>
                      </a:r>
                      <a:r>
                        <a:rPr lang="en-US" sz="1100" u="sng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hlinkClick r:id="rId18"/>
                        </a:rPr>
                        <a:t>fsg@forsmark.vattenfall.se</a:t>
                      </a:r>
                      <a:endParaRPr lang="sv-SE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62766028"/>
                  </a:ext>
                </a:extLst>
              </a:tr>
              <a:tr h="321958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sv-SE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Linedance</a:t>
                      </a:r>
                      <a:endParaRPr lang="sv-SE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Christina Åresten Holm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100" dirty="0">
                          <a:solidFill>
                            <a:srgbClr val="333333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0738-017859, </a:t>
                      </a:r>
                      <a:r>
                        <a:rPr lang="en-US" sz="1100" u="sng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hlinkClick r:id="rId5"/>
                        </a:rPr>
                        <a:t>Christina.arestenholm@vattenfall.com</a:t>
                      </a:r>
                      <a:r>
                        <a:rPr lang="en-US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endParaRPr lang="sv-SE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7395722"/>
                  </a:ext>
                </a:extLst>
              </a:tr>
              <a:tr h="321958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Kulturvandring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Jennifer Jansson</a:t>
                      </a:r>
                    </a:p>
                    <a:p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Annika Kuoljok- </a:t>
                      </a:r>
                      <a:r>
                        <a:rPr lang="sv-SE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Angeus</a:t>
                      </a:r>
                      <a:endParaRPr lang="sv-SE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sv-SE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+46705255618, </a:t>
                      </a:r>
                      <a:r>
                        <a:rPr lang="sv-SE" sz="1100" u="sng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hlinkClick r:id="rId19"/>
                        </a:rPr>
                        <a:t>Jennifer.jansson@vattenfall.com</a:t>
                      </a:r>
                      <a:r>
                        <a:rPr lang="sv-SE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sv-SE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sv-SE" sz="1100" dirty="0">
                          <a:effectLst/>
                          <a:latin typeface="+mn-lt"/>
                          <a:ea typeface="Arial" panose="020B0604020202020204" pitchFamily="34" charset="0"/>
                        </a:rPr>
                        <a:t>0725181331, </a:t>
                      </a:r>
                      <a:r>
                        <a:rPr lang="sv-SE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sv-SE" sz="1100" dirty="0">
                          <a:effectLst/>
                          <a:latin typeface="+mn-lt"/>
                          <a:ea typeface="Times New Roman" panose="02020603050405020304" pitchFamily="18" charset="0"/>
                          <a:hlinkClick r:id="rId20"/>
                        </a:rPr>
                        <a:t>Annika.KuoljokAngeus@vattenfall.com</a:t>
                      </a:r>
                      <a:endParaRPr lang="sv-SE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sv-SE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52427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9851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6753A4A-8E3C-EA4E-5C5B-D603AAA80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64750"/>
            <a:ext cx="10515600" cy="1325563"/>
          </a:xfrm>
        </p:spPr>
        <p:txBody>
          <a:bodyPr/>
          <a:lstStyle/>
          <a:p>
            <a:r>
              <a:rPr lang="sv-SE" u="sng" dirty="0"/>
              <a:t>Resa &amp; Boende för VIF Umeå medlemmar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6CC10684-74D1-A4C9-16D8-F51CA5491589}"/>
              </a:ext>
            </a:extLst>
          </p:cNvPr>
          <p:cNvSpPr txBox="1"/>
          <p:nvPr/>
        </p:nvSpPr>
        <p:spPr>
          <a:xfrm>
            <a:off x="977772" y="916380"/>
            <a:ext cx="915305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  <a:p>
            <a:r>
              <a:rPr lang="sv-SE" dirty="0"/>
              <a:t>Då </a:t>
            </a:r>
            <a:r>
              <a:rPr lang="sv-SE" dirty="0" err="1"/>
              <a:t>VM’et</a:t>
            </a:r>
            <a:r>
              <a:rPr lang="sv-SE" dirty="0"/>
              <a:t> kommer gå av stapeln i Uppsala låter vi var och en av våra deltagare boka och betala sin resa själv.</a:t>
            </a:r>
          </a:p>
          <a:p>
            <a:r>
              <a:rPr lang="sv-SE" dirty="0"/>
              <a:t> </a:t>
            </a:r>
          </a:p>
          <a:p>
            <a:r>
              <a:rPr lang="sv-SE" dirty="0"/>
              <a:t>Boende: Vi har bokat dubbelrum på </a:t>
            </a:r>
            <a:r>
              <a:rPr lang="fr-FR" sz="18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Radisson </a:t>
            </a:r>
            <a:r>
              <a:rPr lang="fr-FR" sz="1800" dirty="0" err="1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Blu</a:t>
            </a:r>
            <a:r>
              <a:rPr lang="fr-FR" sz="18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fr-FR" sz="1800" dirty="0" err="1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torsdag</a:t>
            </a:r>
            <a:r>
              <a:rPr lang="fr-FR" sz="18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7/11 – </a:t>
            </a:r>
            <a:r>
              <a:rPr lang="fr-FR" sz="1800" dirty="0" err="1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söndag</a:t>
            </a:r>
            <a:r>
              <a:rPr lang="fr-FR" sz="18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10/11</a:t>
            </a:r>
            <a:endParaRPr lang="sv-S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sv-SE" dirty="0"/>
              <a:t>– ange i anmälningsfil om du har önskemål om rumskompis. </a:t>
            </a:r>
          </a:p>
          <a:p>
            <a:endParaRPr lang="sv-SE" u="sng" dirty="0"/>
          </a:p>
          <a:p>
            <a:r>
              <a:rPr lang="sv-SE" u="sng" dirty="0"/>
              <a:t>Definitiv</a:t>
            </a:r>
            <a:r>
              <a:rPr lang="sv-SE" dirty="0"/>
              <a:t> anmälan gör du senast 30 augusti 2024 – länk till anmälningsfil på nästa </a:t>
            </a:r>
            <a:r>
              <a:rPr lang="sv-SE" dirty="0" err="1"/>
              <a:t>slide</a:t>
            </a:r>
            <a:r>
              <a:rPr lang="sv-SE" dirty="0"/>
              <a:t>.</a:t>
            </a:r>
            <a:br>
              <a:rPr lang="sv-SE" dirty="0"/>
            </a:b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3422100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6753A4A-8E3C-EA4E-5C5B-D603AAA80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414"/>
            <a:ext cx="10515600" cy="1325563"/>
          </a:xfrm>
        </p:spPr>
        <p:txBody>
          <a:bodyPr/>
          <a:lstStyle/>
          <a:p>
            <a:r>
              <a:rPr lang="sv-SE" dirty="0"/>
              <a:t>Kostnad för VIF Umeå medlemmar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6CC10684-74D1-A4C9-16D8-F51CA5491589}"/>
              </a:ext>
            </a:extLst>
          </p:cNvPr>
          <p:cNvSpPr txBox="1"/>
          <p:nvPr/>
        </p:nvSpPr>
        <p:spPr>
          <a:xfrm>
            <a:off x="4184869" y="439983"/>
            <a:ext cx="915305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  <a:p>
            <a:endParaRPr lang="sv-SE" dirty="0"/>
          </a:p>
          <a:p>
            <a:endParaRPr lang="sv-SE" b="1" dirty="0"/>
          </a:p>
          <a:p>
            <a:r>
              <a:rPr lang="sv-SE" dirty="0"/>
              <a:t>Resan t/r Uppsala bokar och betalar var och en själv.</a:t>
            </a:r>
          </a:p>
          <a:p>
            <a:r>
              <a:rPr lang="sv-SE" dirty="0"/>
              <a:t>I anmälningsfilen fyller du i om du önskar boende, lunch, </a:t>
            </a:r>
          </a:p>
          <a:p>
            <a:r>
              <a:rPr lang="sv-SE" dirty="0"/>
              <a:t>delta på samkväm och/eller kamratfest.</a:t>
            </a:r>
          </a:p>
          <a:p>
            <a:endParaRPr lang="sv-SE" dirty="0"/>
          </a:p>
          <a:p>
            <a:r>
              <a:rPr lang="sv-SE" dirty="0"/>
              <a:t>Exakt vilket belopp egenavgiften blir, beror på dels om du väljer att boka </a:t>
            </a:r>
          </a:p>
          <a:p>
            <a:r>
              <a:rPr lang="sv-SE" dirty="0"/>
              <a:t>dig för luncher &amp; lokaltransport samt dels hur många från VIF Umeå som deltar.</a:t>
            </a:r>
          </a:p>
          <a:p>
            <a:r>
              <a:rPr lang="sv-SE" dirty="0"/>
              <a:t>Prisexemplet visar maxbeloppet som du kan behöva betala in.</a:t>
            </a:r>
          </a:p>
          <a:p>
            <a:r>
              <a:rPr lang="sv-SE" dirty="0"/>
              <a:t>För att säkra din plats begär vi att du betalar in 1 000 kronor senast 30/8.</a:t>
            </a:r>
            <a:br>
              <a:rPr lang="sv-SE" dirty="0"/>
            </a:br>
            <a:r>
              <a:rPr lang="sv-SE" dirty="0"/>
              <a:t>Efter den sista augusti återkommer vi till våra deltagare om vad resterande belopp </a:t>
            </a:r>
          </a:p>
          <a:p>
            <a:r>
              <a:rPr lang="sv-SE" dirty="0"/>
              <a:t>blir.</a:t>
            </a:r>
          </a:p>
          <a:p>
            <a:r>
              <a:rPr lang="sv-SE" dirty="0"/>
              <a:t> </a:t>
            </a:r>
          </a:p>
          <a:p>
            <a:r>
              <a:rPr lang="sv-SE" b="1" u="sng" dirty="0"/>
              <a:t>Definitiv</a:t>
            </a:r>
            <a:r>
              <a:rPr lang="sv-SE" dirty="0"/>
              <a:t> anmälan gör du senast </a:t>
            </a:r>
            <a:r>
              <a:rPr lang="sv-SE" b="1" dirty="0"/>
              <a:t>30 augusti 2024 </a:t>
            </a:r>
            <a:r>
              <a:rPr lang="sv-SE" dirty="0"/>
              <a:t>via denna länk: </a:t>
            </a:r>
            <a:r>
              <a:rPr lang="sv-SE" u="sng" dirty="0">
                <a:solidFill>
                  <a:srgbClr val="3366FF"/>
                </a:solidFill>
                <a:hlinkClick r:id="rId2"/>
              </a:rPr>
              <a:t>Anmälningsfil</a:t>
            </a:r>
            <a:endParaRPr lang="sv-SE" u="sng" dirty="0">
              <a:solidFill>
                <a:srgbClr val="3366FF"/>
              </a:solidFill>
            </a:endParaRPr>
          </a:p>
          <a:p>
            <a:r>
              <a:rPr lang="sv-SE" dirty="0"/>
              <a:t>Inbetalning av VM-fest 1000 kr senast </a:t>
            </a:r>
            <a:r>
              <a:rPr lang="sv-SE" b="1" dirty="0"/>
              <a:t>30 augusti 2024, </a:t>
            </a:r>
            <a:r>
              <a:rPr lang="sv-SE" dirty="0"/>
              <a:t>ange </a:t>
            </a:r>
            <a:r>
              <a:rPr lang="sv-SE" dirty="0" err="1"/>
              <a:t>InomhusVM</a:t>
            </a:r>
            <a:endParaRPr lang="sv-SE" dirty="0"/>
          </a:p>
          <a:p>
            <a:r>
              <a:rPr lang="sv-SE" b="1" dirty="0"/>
              <a:t>OBS! Avbokningsregler på nästa sida</a:t>
            </a:r>
            <a:br>
              <a:rPr lang="sv-SE" dirty="0"/>
            </a:br>
            <a:endParaRPr lang="sv-SE" dirty="0"/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151CF1C1-A2FB-0DB9-F530-6D0A3C0C40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6204194"/>
              </p:ext>
            </p:extLst>
          </p:nvPr>
        </p:nvGraphicFramePr>
        <p:xfrm>
          <a:off x="542110" y="1072716"/>
          <a:ext cx="3115490" cy="29038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93951">
                  <a:extLst>
                    <a:ext uri="{9D8B030D-6E8A-4147-A177-3AD203B41FA5}">
                      <a16:colId xmlns:a16="http://schemas.microsoft.com/office/drawing/2014/main" val="465468181"/>
                    </a:ext>
                  </a:extLst>
                </a:gridCol>
                <a:gridCol w="1321539">
                  <a:extLst>
                    <a:ext uri="{9D8B030D-6E8A-4147-A177-3AD203B41FA5}">
                      <a16:colId xmlns:a16="http://schemas.microsoft.com/office/drawing/2014/main" val="2965204745"/>
                    </a:ext>
                  </a:extLst>
                </a:gridCol>
              </a:tblGrid>
              <a:tr h="703966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100" b="1" u="none" strike="noStrike" dirty="0" err="1">
                          <a:effectLst/>
                        </a:rPr>
                        <a:t>PrisEx</a:t>
                      </a:r>
                      <a:r>
                        <a:rPr lang="sv-SE" sz="1100" b="1" u="none" strike="noStrike" dirty="0">
                          <a:effectLst/>
                        </a:rPr>
                        <a:t> med boende &amp; lunch</a:t>
                      </a:r>
                      <a:endParaRPr lang="sv-S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9861793"/>
                  </a:ext>
                </a:extLst>
              </a:tr>
              <a:tr h="266654"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 dirty="0">
                          <a:effectLst/>
                        </a:rPr>
                        <a:t>Hotell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 dirty="0">
                          <a:effectLst/>
                        </a:rPr>
                        <a:t>2 100 kr   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0061275"/>
                  </a:ext>
                </a:extLst>
              </a:tr>
              <a:tr h="266654"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 dirty="0">
                          <a:effectLst/>
                        </a:rPr>
                        <a:t>Lunch &amp; transport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 dirty="0">
                          <a:effectLst/>
                        </a:rPr>
                        <a:t>300 kr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4180521"/>
                  </a:ext>
                </a:extLst>
              </a:tr>
              <a:tr h="266654"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 dirty="0">
                          <a:effectLst/>
                        </a:rPr>
                        <a:t>Delsumma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1" u="none" strike="noStrike" dirty="0">
                          <a:effectLst/>
                        </a:rPr>
                        <a:t>2 400 kr</a:t>
                      </a:r>
                      <a:endParaRPr lang="sv-S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3699619"/>
                  </a:ext>
                </a:extLst>
              </a:tr>
              <a:tr h="266654"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Bidra VIF Umeå*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 dirty="0">
                          <a:effectLst/>
                        </a:rPr>
                        <a:t>Ca - 1 000 kr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1869761"/>
                  </a:ext>
                </a:extLst>
              </a:tr>
              <a:tr h="266654"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1" u="none" strike="noStrike" dirty="0">
                          <a:effectLst/>
                        </a:rPr>
                        <a:t>Delsumma</a:t>
                      </a:r>
                      <a:endParaRPr lang="sv-S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 dirty="0">
                          <a:effectLst/>
                        </a:rPr>
                        <a:t>1 400 kr</a:t>
                      </a:r>
                      <a:endParaRPr lang="sv-S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7007118"/>
                  </a:ext>
                </a:extLst>
              </a:tr>
              <a:tr h="266654"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Samkväm </a:t>
                      </a:r>
                      <a:r>
                        <a:rPr lang="sv-SE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 kr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0623642"/>
                  </a:ext>
                </a:extLst>
              </a:tr>
              <a:tr h="266654">
                <a:tc>
                  <a:txBody>
                    <a:bodyPr/>
                    <a:lstStyle/>
                    <a:p>
                      <a:pPr algn="ctr" fontAlgn="b"/>
                      <a:r>
                        <a:rPr lang="sv-SE" sz="1100" u="none" strike="noStrike" dirty="0">
                          <a:effectLst/>
                        </a:rPr>
                        <a:t>VM fest </a:t>
                      </a:r>
                      <a:r>
                        <a:rPr lang="sv-SE" sz="1100" u="none" strike="noStrike" dirty="0" err="1">
                          <a:effectLst/>
                        </a:rPr>
                        <a:t>Lör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 dirty="0">
                          <a:effectLst/>
                        </a:rPr>
                        <a:t>850 kr 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4868447"/>
                  </a:ext>
                </a:extLst>
              </a:tr>
              <a:tr h="333317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1" u="none" strike="noStrike" dirty="0">
                          <a:effectLst/>
                        </a:rPr>
                        <a:t>Total egenavgift</a:t>
                      </a:r>
                      <a:endParaRPr lang="sv-S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1" u="none" strike="noStrike" dirty="0">
                          <a:effectLst/>
                        </a:rPr>
                        <a:t>2 550 kr</a:t>
                      </a:r>
                      <a:endParaRPr lang="sv-S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693259"/>
                  </a:ext>
                </a:extLst>
              </a:tr>
            </a:tbl>
          </a:graphicData>
        </a:graphic>
      </p:graphicFrame>
      <p:pic>
        <p:nvPicPr>
          <p:cNvPr id="7" name="Bildobjekt 6">
            <a:extLst>
              <a:ext uri="{FF2B5EF4-FFF2-40B4-BE49-F238E27FC236}">
                <a16:creationId xmlns:a16="http://schemas.microsoft.com/office/drawing/2014/main" id="{55B27BD0-FD40-30FF-8F36-E7B9AB5581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5806" y="5732121"/>
            <a:ext cx="4372585" cy="685896"/>
          </a:xfrm>
          <a:prstGeom prst="rect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411137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5AEE0E2C-190E-A0AA-671A-C40FB734494E}"/>
              </a:ext>
            </a:extLst>
          </p:cNvPr>
          <p:cNvSpPr txBox="1"/>
          <p:nvPr/>
        </p:nvSpPr>
        <p:spPr>
          <a:xfrm>
            <a:off x="590551" y="1809750"/>
            <a:ext cx="10058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Hittar du ingen egen ersättare så blir din kostnad </a:t>
            </a:r>
            <a:r>
              <a:rPr lang="sv-SE" b="1" dirty="0" err="1"/>
              <a:t>enl</a:t>
            </a:r>
            <a:r>
              <a:rPr lang="sv-SE" b="1" dirty="0"/>
              <a:t> nedan (oavsett om du inte har hunnit betala in allt)</a:t>
            </a:r>
          </a:p>
          <a:p>
            <a:endParaRPr lang="sv-SE" b="1" dirty="0"/>
          </a:p>
          <a:p>
            <a:r>
              <a:rPr lang="sv-SE" b="1" dirty="0"/>
              <a:t>Kamratfest och Samkväm ej återbetalningsbart efter 6 september</a:t>
            </a:r>
          </a:p>
          <a:p>
            <a:endParaRPr lang="sv-SE" b="1" dirty="0"/>
          </a:p>
          <a:p>
            <a:r>
              <a:rPr lang="sv-SE" b="1" dirty="0"/>
              <a:t>Boende</a:t>
            </a:r>
          </a:p>
          <a:p>
            <a:r>
              <a:rPr lang="sv-SE" dirty="0"/>
              <a:t>Hotellets egna avbokningsregler: </a:t>
            </a:r>
          </a:p>
          <a:p>
            <a:r>
              <a:rPr lang="sv-SE" dirty="0"/>
              <a:t>19 sep – 10 okt  25% av 2 100 kr</a:t>
            </a:r>
          </a:p>
          <a:p>
            <a:r>
              <a:rPr lang="sv-SE" dirty="0"/>
              <a:t>11 okt –  31 okt  50% av 2 100 kr</a:t>
            </a:r>
          </a:p>
          <a:p>
            <a:r>
              <a:rPr lang="sv-SE" dirty="0"/>
              <a:t>1 nov – 7 nov 100 % av 2 100 kr</a:t>
            </a:r>
          </a:p>
          <a:p>
            <a:endParaRPr lang="sv-SE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D82C1186-1B6C-F1B1-CBD6-01FAED6F9F75}"/>
              </a:ext>
            </a:extLst>
          </p:cNvPr>
          <p:cNvSpPr txBox="1"/>
          <p:nvPr/>
        </p:nvSpPr>
        <p:spPr>
          <a:xfrm>
            <a:off x="2876551" y="561975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b="1" dirty="0"/>
              <a:t>Avbokningsregler</a:t>
            </a:r>
            <a:r>
              <a:rPr lang="sv-SE" sz="2400" b="1" dirty="0"/>
              <a:t>!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2138649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extLst>
              <a:ext uri="{FF2B5EF4-FFF2-40B4-BE49-F238E27FC236}">
                <a16:creationId xmlns:a16="http://schemas.microsoft.com/office/drawing/2014/main" id="{9AE93900-111C-567C-059B-F113BE5401B5}"/>
              </a:ext>
            </a:extLst>
          </p:cNvPr>
          <p:cNvPicPr>
            <a:picLocks noChangeAspect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784" y="550900"/>
            <a:ext cx="6219825" cy="554355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4744A915-412D-F078-7C71-3EFF98452A6C}"/>
              </a:ext>
            </a:extLst>
          </p:cNvPr>
          <p:cNvSpPr txBox="1"/>
          <p:nvPr/>
        </p:nvSpPr>
        <p:spPr>
          <a:xfrm>
            <a:off x="6494609" y="746826"/>
            <a:ext cx="6097772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sv-SE" sz="1400" b="1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Tävlingsarenor </a:t>
            </a:r>
            <a:endParaRPr lang="sv-SE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sv-SE" sz="1400" dirty="0" err="1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Gränby</a:t>
            </a:r>
            <a:r>
              <a:rPr lang="sv-SE" sz="14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Ishall – Rinkbandy</a:t>
            </a:r>
            <a:br>
              <a:rPr lang="sv-SE" sz="14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sv-SE" sz="14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Fyrisfjädern – Badminton</a:t>
            </a:r>
            <a:br>
              <a:rPr lang="sv-SE" sz="14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sv-SE" sz="14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Fyrishov Simhall, Innebandy, </a:t>
            </a:r>
            <a:r>
              <a:rPr lang="sv-SE" sz="1400" dirty="0" err="1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Linedance</a:t>
            </a:r>
            <a:r>
              <a:rPr lang="sv-SE" sz="14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Bowling, </a:t>
            </a:r>
            <a:br>
              <a:rPr lang="sv-SE" sz="14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sv-SE" sz="14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LIFE arena – Bordtennis</a:t>
            </a:r>
            <a:br>
              <a:rPr lang="sv-SE" sz="14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sv-SE" sz="1400" dirty="0" err="1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Björklinge</a:t>
            </a:r>
            <a:r>
              <a:rPr lang="sv-SE" sz="14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– Skytte c:a 1 mil utanför Uppsala(c:a 30 min med UL-buss)</a:t>
            </a:r>
            <a:endParaRPr lang="sv-SE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FA2F605A-DAE7-7120-CECD-B707269E62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9144" y="273237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sp>
        <p:nvSpPr>
          <p:cNvPr id="9" name="Textruta 2">
            <a:extLst>
              <a:ext uri="{FF2B5EF4-FFF2-40B4-BE49-F238E27FC236}">
                <a16:creationId xmlns:a16="http://schemas.microsoft.com/office/drawing/2014/main" id="{D92459ED-C94A-4712-C0D8-7ADE69F84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12091" y="4291046"/>
            <a:ext cx="2905125" cy="10255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Kvällsaktiviteter</a:t>
            </a:r>
            <a:br>
              <a:rPr kumimoji="0" lang="sv-SE" altLang="sv-SE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sv-SE" altLang="sv-SE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Samkväm Interpool</a:t>
            </a:r>
            <a:br>
              <a:rPr kumimoji="0" lang="sv-SE" altLang="sv-SE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sv-SE" altLang="sv-SE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Kamratfest UKK</a:t>
            </a:r>
            <a:endParaRPr kumimoji="0" lang="sv-SE" altLang="sv-SE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EBBD076D-FFD3-F5E8-3252-0675C20B53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9144" y="2732379"/>
            <a:ext cx="220094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sv-SE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Boende</a:t>
            </a:r>
            <a:endParaRPr kumimoji="0" lang="sv-SE" altLang="sv-S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sv-S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Elite Hotel Academia</a:t>
            </a:r>
            <a:endParaRPr kumimoji="0" lang="sv-SE" altLang="sv-S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sv-S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Best Western</a:t>
            </a:r>
            <a:endParaRPr kumimoji="0" lang="sv-SE" altLang="sv-S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sv-S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Radisson </a:t>
            </a:r>
            <a:r>
              <a:rPr kumimoji="0" lang="fr-FR" altLang="sv-S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Blu</a:t>
            </a:r>
            <a:endParaRPr kumimoji="0" lang="sv-SE" altLang="sv-S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sv-S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Clarion Collection</a:t>
            </a:r>
            <a:endParaRPr kumimoji="0" lang="sv-SE" altLang="sv-S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sv-S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Scandic</a:t>
            </a:r>
            <a:r>
              <a:rPr kumimoji="0" lang="fr-FR" altLang="sv-S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fr-FR" altLang="sv-S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Uplandia</a:t>
            </a:r>
            <a:endParaRPr kumimoji="0" lang="sv-SE" altLang="sv-S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Scandic Nord</a:t>
            </a: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570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862</Words>
  <Application>Microsoft Office PowerPoint</Application>
  <PresentationFormat>Bredbild</PresentationFormat>
  <Paragraphs>161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4" baseType="lpstr">
      <vt:lpstr>72 Black</vt:lpstr>
      <vt:lpstr>Arial</vt:lpstr>
      <vt:lpstr>Book Antiqua</vt:lpstr>
      <vt:lpstr>Calibri</vt:lpstr>
      <vt:lpstr>Calibri Light</vt:lpstr>
      <vt:lpstr>Times New Roman</vt:lpstr>
      <vt:lpstr>Office-tema</vt:lpstr>
      <vt:lpstr>PowerPoint-presentation</vt:lpstr>
      <vt:lpstr>PowerPoint-presentation</vt:lpstr>
      <vt:lpstr>PowerPoint-presentation</vt:lpstr>
      <vt:lpstr>Resa &amp; Boende för VIF Umeå medlemmar</vt:lpstr>
      <vt:lpstr>Kostnad för VIF Umeå medlemmar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Brändström Christina (YASA)</dc:creator>
  <cp:lastModifiedBy>Brändström Christina (WN-MSN)</cp:lastModifiedBy>
  <cp:revision>14</cp:revision>
  <dcterms:created xsi:type="dcterms:W3CDTF">2023-03-23T17:19:19Z</dcterms:created>
  <dcterms:modified xsi:type="dcterms:W3CDTF">2024-06-20T13:00:37Z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431d30e-c018-4f72-ad4c-e56e9d03b1f0_Enabled">
    <vt:lpwstr>true</vt:lpwstr>
  </property>
  <property fmtid="{D5CDD505-2E9C-101B-9397-08002B2CF9AE}" pid="3" name="MSIP_Label_6431d30e-c018-4f72-ad4c-e56e9d03b1f0_SetDate">
    <vt:lpwstr>2023-05-15T10:34:26Z</vt:lpwstr>
  </property>
  <property fmtid="{D5CDD505-2E9C-101B-9397-08002B2CF9AE}" pid="4" name="MSIP_Label_6431d30e-c018-4f72-ad4c-e56e9d03b1f0_Method">
    <vt:lpwstr>Standard</vt:lpwstr>
  </property>
  <property fmtid="{D5CDD505-2E9C-101B-9397-08002B2CF9AE}" pid="5" name="MSIP_Label_6431d30e-c018-4f72-ad4c-e56e9d03b1f0_Name">
    <vt:lpwstr>6431d30e-c018-4f72-ad4c-e56e9d03b1f0</vt:lpwstr>
  </property>
  <property fmtid="{D5CDD505-2E9C-101B-9397-08002B2CF9AE}" pid="6" name="MSIP_Label_6431d30e-c018-4f72-ad4c-e56e9d03b1f0_SiteId">
    <vt:lpwstr>f8be18a6-f648-4a47-be73-86d6c5c6604d</vt:lpwstr>
  </property>
  <property fmtid="{D5CDD505-2E9C-101B-9397-08002B2CF9AE}" pid="7" name="MSIP_Label_6431d30e-c018-4f72-ad4c-e56e9d03b1f0_ActionId">
    <vt:lpwstr>301a8914-6308-4d27-a1cf-4ff0b50c9535</vt:lpwstr>
  </property>
  <property fmtid="{D5CDD505-2E9C-101B-9397-08002B2CF9AE}" pid="8" name="MSIP_Label_6431d30e-c018-4f72-ad4c-e56e9d03b1f0_ContentBits">
    <vt:lpwstr>2</vt:lpwstr>
  </property>
</Properties>
</file>