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10"/>
  </p:normalViewPr>
  <p:slideViewPr>
    <p:cSldViewPr snapToGrid="0" snapToObjects="1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E6E1D-DD87-D696-EB53-4AAF5C4F1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1786B9-37A4-72AE-B3CE-A88481A449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BDD24C-7F33-F279-947F-DBB6620AD5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6E1FE8-874C-069B-4AD5-40B423C509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9923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6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A6B2"/>
          </a:solidFill>
          <a:ln w="12700">
            <a:solidFill>
              <a:srgbClr val="00A6B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519672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580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INOMHUS-VM 2026  |  SIMNING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0149840" y="6519672"/>
            <a:ext cx="1508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580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VIF Trollhättan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5808C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5808C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orpen.se/vattenfall-if-trollhattan/inomhus-vm-2026/simnin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1E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ppt_work/hero.png"/>
          <p:cNvPicPr>
            <a:picLocks noChangeAspect="1"/>
          </p:cNvPicPr>
          <p:nvPr/>
        </p:nvPicPr>
        <p:blipFill>
          <a:blip r:embed="rId3"/>
          <a:srcRect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1C2C">
              <a:alpha val="65000"/>
            </a:srgbClr>
          </a:solidFill>
          <a:ln w="12700">
            <a:solidFill>
              <a:srgbClr val="041C2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6080760" cy="6858000"/>
          </a:xfrm>
          <a:prstGeom prst="rect">
            <a:avLst/>
          </a:prstGeom>
          <a:solidFill>
            <a:srgbClr val="041C2C">
              <a:alpha val="86000"/>
            </a:srgbClr>
          </a:solidFill>
          <a:ln w="12700">
            <a:solidFill>
              <a:srgbClr val="041C2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v-SE" dirty="0"/>
          </a:p>
        </p:txBody>
      </p:sp>
      <p:sp>
        <p:nvSpPr>
          <p:cNvPr id="5" name="Shape 2"/>
          <p:cNvSpPr/>
          <p:nvPr/>
        </p:nvSpPr>
        <p:spPr>
          <a:xfrm>
            <a:off x="658368" y="621792"/>
            <a:ext cx="2057400" cy="347472"/>
          </a:xfrm>
          <a:prstGeom prst="roundRect">
            <a:avLst>
              <a:gd name="adj" fmla="val 21053"/>
            </a:avLst>
          </a:prstGeom>
          <a:solidFill>
            <a:srgbClr val="F06449"/>
          </a:solidFill>
          <a:ln w="12700">
            <a:solidFill>
              <a:srgbClr val="F06449"/>
            </a:solidFill>
            <a:prstDash val="solid"/>
          </a:ln>
          <a:effectLst>
            <a:outerShdw blurRad="25400" dist="127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6" name="Text 3"/>
          <p:cNvSpPr/>
          <p:nvPr/>
        </p:nvSpPr>
        <p:spPr>
          <a:xfrm>
            <a:off x="731520" y="694944"/>
            <a:ext cx="19110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 err="1">
                <a:solidFill>
                  <a:srgbClr val="FFFFFF"/>
                </a:solidFill>
              </a:rPr>
              <a:t>Grenledare</a:t>
            </a:r>
            <a:r>
              <a:rPr lang="en-US" sz="1000" b="1" dirty="0">
                <a:solidFill>
                  <a:srgbClr val="FFFFFF"/>
                </a:solidFill>
              </a:rPr>
              <a:t> </a:t>
            </a:r>
            <a:r>
              <a:rPr lang="en-US" sz="1000" b="1" dirty="0" err="1">
                <a:solidFill>
                  <a:srgbClr val="FFFFFF"/>
                </a:solidFill>
              </a:rPr>
              <a:t>simning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58368" y="1234440"/>
            <a:ext cx="5029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VM-SIMNING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2026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676656" y="3063240"/>
            <a:ext cx="4663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E8F8FA"/>
                </a:solidFill>
              </a:rPr>
              <a:t>Ett tydligt flöde. Rätt heat. Lugnt på bassängkanten.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676656" y="4160520"/>
            <a:ext cx="1078992" cy="1"/>
          </a:xfrm>
          <a:prstGeom prst="line">
            <a:avLst/>
          </a:prstGeom>
          <a:noFill/>
          <a:ln w="50800">
            <a:solidFill>
              <a:srgbClr val="F06449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0" name="Text 7"/>
          <p:cNvSpPr/>
          <p:nvPr/>
        </p:nvSpPr>
        <p:spPr>
          <a:xfrm>
            <a:off x="676656" y="4370832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</a:rPr>
              <a:t>Inomhus-VM i Trollhättan  •  25 </a:t>
            </a:r>
            <a:r>
              <a:rPr lang="en-US" sz="1200" dirty="0" err="1">
                <a:solidFill>
                  <a:srgbClr val="FFFFFF"/>
                </a:solidFill>
              </a:rPr>
              <a:t>september</a:t>
            </a:r>
            <a:r>
              <a:rPr lang="en-US" sz="1200" dirty="0">
                <a:solidFill>
                  <a:srgbClr val="FFFFFF"/>
                </a:solidFill>
              </a:rPr>
              <a:t> 2026</a:t>
            </a:r>
            <a:endParaRPr lang="en-US" sz="1200" dirty="0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A5C022F1-5150-821B-5DF6-EAD794BA2E7E}"/>
              </a:ext>
            </a:extLst>
          </p:cNvPr>
          <p:cNvSpPr txBox="1"/>
          <p:nvPr/>
        </p:nvSpPr>
        <p:spPr>
          <a:xfrm>
            <a:off x="676656" y="4904509"/>
            <a:ext cx="4144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Grenledare: Linda Nilsson</a:t>
            </a:r>
            <a:br>
              <a:rPr lang="sv-SE" dirty="0">
                <a:solidFill>
                  <a:schemeClr val="bg1"/>
                </a:solidFill>
              </a:rPr>
            </a:br>
            <a:r>
              <a:rPr lang="sv-SE" dirty="0">
                <a:solidFill>
                  <a:schemeClr val="bg1"/>
                </a:solidFill>
              </a:rPr>
              <a:t>Assisterande: Thomas Andersson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00A6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VARFÖR VI SAMLAS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685800"/>
            <a:ext cx="10881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83B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Målet: tryggt, tydligt och i tid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85216" y="1261872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5808C"/>
                </a:solidFill>
              </a:rPr>
              <a:t>Vi går igenom deltagarens väg från ankomst till registrerat resultat.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2011680"/>
            <a:ext cx="3401568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D6E5EB"/>
            </a:solidFill>
            <a:prstDash val="solid"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6" name="Text 4"/>
          <p:cNvSpPr/>
          <p:nvPr/>
        </p:nvSpPr>
        <p:spPr>
          <a:xfrm>
            <a:off x="896112" y="2267712"/>
            <a:ext cx="685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078A8"/>
                </a:solidFill>
              </a:rPr>
              <a:t>01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914400" y="2880360"/>
            <a:ext cx="2697480" cy="1"/>
          </a:xfrm>
          <a:prstGeom prst="line">
            <a:avLst/>
          </a:prstGeom>
          <a:noFill/>
          <a:ln w="38100">
            <a:solidFill>
              <a:srgbClr val="0078A8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8" name="Text 6"/>
          <p:cNvSpPr/>
          <p:nvPr/>
        </p:nvSpPr>
        <p:spPr>
          <a:xfrm>
            <a:off x="914400" y="3182112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83B5C"/>
                </a:solidFill>
              </a:rPr>
              <a:t>Hitta rätt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914400" y="3794760"/>
            <a:ext cx="27889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7313F"/>
                </a:solidFill>
              </a:rPr>
              <a:t>Alla vet vilket heat, vilken bana och när de ska vara redo.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434840" y="2011680"/>
            <a:ext cx="3401568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D6E5EB"/>
            </a:solidFill>
            <a:prstDash val="solid"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11" name="Text 9"/>
          <p:cNvSpPr/>
          <p:nvPr/>
        </p:nvSpPr>
        <p:spPr>
          <a:xfrm>
            <a:off x="4690872" y="2267712"/>
            <a:ext cx="685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0A6B2"/>
                </a:solidFill>
              </a:rPr>
              <a:t>02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4709160" y="2880360"/>
            <a:ext cx="2697480" cy="1"/>
          </a:xfrm>
          <a:prstGeom prst="line">
            <a:avLst/>
          </a:prstGeom>
          <a:noFill/>
          <a:ln w="38100">
            <a:solidFill>
              <a:srgbClr val="00A6B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3" name="Text 11"/>
          <p:cNvSpPr/>
          <p:nvPr/>
        </p:nvSpPr>
        <p:spPr>
          <a:xfrm>
            <a:off x="4709160" y="3182112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83B5C"/>
                </a:solidFill>
              </a:rPr>
              <a:t>Hålla flytet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709160" y="3794760"/>
            <a:ext cx="27889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7313F"/>
                </a:solidFill>
              </a:rPr>
              <a:t>Tight heatschema kräver att upprop och starter sker utan onödiga pauser.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229600" y="2011680"/>
            <a:ext cx="3401568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D6E5EB"/>
            </a:solidFill>
            <a:prstDash val="solid"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16" name="Text 14"/>
          <p:cNvSpPr/>
          <p:nvPr/>
        </p:nvSpPr>
        <p:spPr>
          <a:xfrm>
            <a:off x="8485632" y="2267712"/>
            <a:ext cx="685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06449"/>
                </a:solidFill>
              </a:rPr>
              <a:t>03</a:t>
            </a:r>
            <a:endParaRPr lang="en-US" sz="2500" dirty="0"/>
          </a:p>
        </p:txBody>
      </p:sp>
      <p:sp>
        <p:nvSpPr>
          <p:cNvPr id="17" name="Shape 15"/>
          <p:cNvSpPr/>
          <p:nvPr/>
        </p:nvSpPr>
        <p:spPr>
          <a:xfrm>
            <a:off x="8503920" y="2880360"/>
            <a:ext cx="2697480" cy="1"/>
          </a:xfrm>
          <a:prstGeom prst="line">
            <a:avLst/>
          </a:prstGeom>
          <a:noFill/>
          <a:ln w="38100">
            <a:solidFill>
              <a:srgbClr val="F06449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8" name="Text 16"/>
          <p:cNvSpPr/>
          <p:nvPr/>
        </p:nvSpPr>
        <p:spPr>
          <a:xfrm>
            <a:off x="8503920" y="3182112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83B5C"/>
                </a:solidFill>
              </a:rPr>
              <a:t>Säkra resultatet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503920" y="3794760"/>
            <a:ext cx="27889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7313F"/>
                </a:solidFill>
              </a:rPr>
              <a:t>Tidtagning, varvräkning och resultatöverlämning ska vara entydiga.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13232" y="5650992"/>
            <a:ext cx="5669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5808C"/>
                </a:solidFill>
              </a:rPr>
              <a:t>Utgångspunkt: många deltagare och ett tight heatschema.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5808C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00A6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TÄVLINGSDAGEN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685800"/>
            <a:ext cx="10881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83B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Fredag: tre tydliga block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85216" y="1261872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5808C"/>
                </a:solidFill>
              </a:rPr>
              <a:t>Kom i god tid och följ uppropet för att hålla schemat.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899161" y="3154680"/>
            <a:ext cx="1" cy="3383280"/>
          </a:xfrm>
          <a:prstGeom prst="line">
            <a:avLst/>
          </a:prstGeom>
          <a:noFill/>
          <a:ln w="63500">
            <a:solidFill>
              <a:srgbClr val="B7D6D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6" name="Shape 4"/>
          <p:cNvSpPr/>
          <p:nvPr/>
        </p:nvSpPr>
        <p:spPr>
          <a:xfrm>
            <a:off x="707137" y="3127248"/>
            <a:ext cx="384048" cy="384048"/>
          </a:xfrm>
          <a:prstGeom prst="ellipse">
            <a:avLst/>
          </a:prstGeom>
          <a:solidFill>
            <a:srgbClr val="0078A8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7" name="Text 5"/>
          <p:cNvSpPr/>
          <p:nvPr/>
        </p:nvSpPr>
        <p:spPr>
          <a:xfrm>
            <a:off x="1356361" y="301752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78A8"/>
                </a:solidFill>
              </a:rPr>
              <a:t>08:00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368041" y="298256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 err="1">
                <a:solidFill>
                  <a:srgbClr val="083B5C"/>
                </a:solidFill>
              </a:rPr>
              <a:t>Insimning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3374136" y="3223029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7313F"/>
                </a:solidFill>
              </a:rPr>
              <a:t>Gemensam start, orientering och förberedelser.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07137" y="4389120"/>
            <a:ext cx="384048" cy="384048"/>
          </a:xfrm>
          <a:prstGeom prst="ellipse">
            <a:avLst/>
          </a:prstGeom>
          <a:solidFill>
            <a:srgbClr val="00A6B2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1" name="Text 9"/>
          <p:cNvSpPr/>
          <p:nvPr/>
        </p:nvSpPr>
        <p:spPr>
          <a:xfrm>
            <a:off x="1356361" y="4279392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A6B2"/>
                </a:solidFill>
              </a:rPr>
              <a:t>08:30–09:15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368041" y="4279392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83B5C"/>
                </a:solidFill>
              </a:rPr>
              <a:t>Korta distanser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368041" y="4517136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7313F"/>
                </a:solidFill>
              </a:rPr>
              <a:t>50 meter, dam och herr.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07137" y="5650992"/>
            <a:ext cx="384048" cy="384048"/>
          </a:xfrm>
          <a:prstGeom prst="ellipse">
            <a:avLst/>
          </a:prstGeom>
          <a:solidFill>
            <a:srgbClr val="F06449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5" name="Text 13"/>
          <p:cNvSpPr/>
          <p:nvPr/>
        </p:nvSpPr>
        <p:spPr>
          <a:xfrm>
            <a:off x="1356361" y="5541264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06449"/>
                </a:solidFill>
              </a:rPr>
              <a:t>09:30–17:00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3368041" y="5559552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83B5C"/>
                </a:solidFill>
              </a:rPr>
              <a:t>Klassikern 1500 m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3368041" y="5817293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7313F"/>
                </a:solidFill>
              </a:rPr>
              <a:t>Heat med löpande flöde under dagen.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8823960" y="1883664"/>
            <a:ext cx="2606040" cy="3337560"/>
          </a:xfrm>
          <a:prstGeom prst="roundRect">
            <a:avLst>
              <a:gd name="adj" fmla="val 2807"/>
            </a:avLst>
          </a:prstGeom>
          <a:solidFill>
            <a:srgbClr val="DDF5F7"/>
          </a:solidFill>
          <a:ln w="12700">
            <a:solidFill>
              <a:srgbClr val="A8DDE1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9" name="Text 17"/>
          <p:cNvSpPr/>
          <p:nvPr/>
        </p:nvSpPr>
        <p:spPr>
          <a:xfrm>
            <a:off x="9125712" y="217627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A6B2"/>
                </a:solidFill>
              </a:rPr>
              <a:t>DIN FÖRBEREDELSE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9144000" y="2697480"/>
            <a:ext cx="1920240" cy="1783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7313F"/>
                </a:solidFill>
              </a:rPr>
              <a:t>• Kontrollera starttid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7313F"/>
                </a:solidFill>
              </a:rPr>
              <a:t>• Var ombytt i god tid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7313F"/>
                </a:solidFill>
              </a:rPr>
              <a:t>• Lyssna efter upprop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7313F"/>
                </a:solidFill>
              </a:rPr>
              <a:t>• Meddela avhopp direkt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052560" y="4645152"/>
            <a:ext cx="2148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5808C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  <p:sp>
        <p:nvSpPr>
          <p:cNvPr id="23" name="Shape 3">
            <a:extLst>
              <a:ext uri="{FF2B5EF4-FFF2-40B4-BE49-F238E27FC236}">
                <a16:creationId xmlns:a16="http://schemas.microsoft.com/office/drawing/2014/main" id="{ABD2BB50-AD71-3163-DDDB-348B3C192F71}"/>
              </a:ext>
            </a:extLst>
          </p:cNvPr>
          <p:cNvSpPr/>
          <p:nvPr/>
        </p:nvSpPr>
        <p:spPr>
          <a:xfrm flipH="1">
            <a:off x="907010" y="2450592"/>
            <a:ext cx="1" cy="676656"/>
          </a:xfrm>
          <a:prstGeom prst="line">
            <a:avLst/>
          </a:prstGeom>
          <a:noFill/>
          <a:ln w="63500">
            <a:solidFill>
              <a:srgbClr val="B7D6D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6" name="Shape 4">
            <a:extLst>
              <a:ext uri="{FF2B5EF4-FFF2-40B4-BE49-F238E27FC236}">
                <a16:creationId xmlns:a16="http://schemas.microsoft.com/office/drawing/2014/main" id="{7E552BC0-B4B8-97DC-0587-04B74920CDA3}"/>
              </a:ext>
            </a:extLst>
          </p:cNvPr>
          <p:cNvSpPr/>
          <p:nvPr/>
        </p:nvSpPr>
        <p:spPr>
          <a:xfrm>
            <a:off x="707137" y="2139696"/>
            <a:ext cx="384048" cy="384048"/>
          </a:xfrm>
          <a:prstGeom prst="ellipse">
            <a:avLst/>
          </a:prstGeom>
          <a:solidFill>
            <a:srgbClr val="92D050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8" name="textruta 27">
            <a:extLst>
              <a:ext uri="{FF2B5EF4-FFF2-40B4-BE49-F238E27FC236}">
                <a16:creationId xmlns:a16="http://schemas.microsoft.com/office/drawing/2014/main" id="{C85C5868-58A5-5D77-881F-9E1C41369BFC}"/>
              </a:ext>
            </a:extLst>
          </p:cNvPr>
          <p:cNvSpPr txBox="1"/>
          <p:nvPr/>
        </p:nvSpPr>
        <p:spPr>
          <a:xfrm>
            <a:off x="1208763" y="2187642"/>
            <a:ext cx="11834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78A8"/>
                </a:solidFill>
              </a:rPr>
              <a:t>07:30</a:t>
            </a:r>
            <a:endParaRPr lang="sv-SE" dirty="0"/>
          </a:p>
        </p:txBody>
      </p:sp>
      <p:sp>
        <p:nvSpPr>
          <p:cNvPr id="30" name="textruta 29">
            <a:extLst>
              <a:ext uri="{FF2B5EF4-FFF2-40B4-BE49-F238E27FC236}">
                <a16:creationId xmlns:a16="http://schemas.microsoft.com/office/drawing/2014/main" id="{00513CA1-50B7-834E-CB12-E5004B5D19E6}"/>
              </a:ext>
            </a:extLst>
          </p:cNvPr>
          <p:cNvSpPr txBox="1"/>
          <p:nvPr/>
        </p:nvSpPr>
        <p:spPr>
          <a:xfrm>
            <a:off x="3297107" y="2176272"/>
            <a:ext cx="6262254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900" b="1" dirty="0" err="1">
                <a:solidFill>
                  <a:srgbClr val="083B5C"/>
                </a:solidFill>
              </a:rPr>
              <a:t>Simhallen</a:t>
            </a:r>
            <a:r>
              <a:rPr lang="en-US" sz="1900" b="1" dirty="0">
                <a:solidFill>
                  <a:srgbClr val="083B5C"/>
                </a:solidFill>
              </a:rPr>
              <a:t> </a:t>
            </a:r>
            <a:r>
              <a:rPr lang="en-US" sz="1900" b="1" dirty="0" err="1">
                <a:solidFill>
                  <a:srgbClr val="083B5C"/>
                </a:solidFill>
              </a:rPr>
              <a:t>öppnar</a:t>
            </a:r>
            <a:endParaRPr lang="sv-SE" dirty="0"/>
          </a:p>
        </p:txBody>
      </p:sp>
      <p:sp>
        <p:nvSpPr>
          <p:cNvPr id="32" name="textruta 31">
            <a:extLst>
              <a:ext uri="{FF2B5EF4-FFF2-40B4-BE49-F238E27FC236}">
                <a16:creationId xmlns:a16="http://schemas.microsoft.com/office/drawing/2014/main" id="{A1D6C447-EDF1-76D4-0213-7F4FF521C117}"/>
              </a:ext>
            </a:extLst>
          </p:cNvPr>
          <p:cNvSpPr txBox="1"/>
          <p:nvPr/>
        </p:nvSpPr>
        <p:spPr>
          <a:xfrm>
            <a:off x="3297107" y="2473793"/>
            <a:ext cx="626225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17313F"/>
                </a:solidFill>
              </a:rPr>
              <a:t>Kom i god </a:t>
            </a:r>
            <a:r>
              <a:rPr lang="en-US" sz="1300" dirty="0" err="1">
                <a:solidFill>
                  <a:srgbClr val="17313F"/>
                </a:solidFill>
              </a:rPr>
              <a:t>tid</a:t>
            </a:r>
            <a:r>
              <a:rPr lang="en-US" sz="1300" dirty="0">
                <a:solidFill>
                  <a:srgbClr val="17313F"/>
                </a:solidFill>
              </a:rPr>
              <a:t> </a:t>
            </a:r>
            <a:r>
              <a:rPr lang="en-US" sz="1300" dirty="0" err="1">
                <a:solidFill>
                  <a:srgbClr val="17313F"/>
                </a:solidFill>
              </a:rPr>
              <a:t>innan</a:t>
            </a:r>
            <a:r>
              <a:rPr lang="en-US" sz="1300" dirty="0">
                <a:solidFill>
                  <a:srgbClr val="17313F"/>
                </a:solidFill>
              </a:rPr>
              <a:t> och </a:t>
            </a:r>
            <a:r>
              <a:rPr lang="en-US" sz="1300" dirty="0" err="1">
                <a:solidFill>
                  <a:srgbClr val="17313F"/>
                </a:solidFill>
              </a:rPr>
              <a:t>hämta</a:t>
            </a:r>
            <a:r>
              <a:rPr lang="en-US" sz="1300" dirty="0">
                <a:solidFill>
                  <a:srgbClr val="17313F"/>
                </a:solidFill>
              </a:rPr>
              <a:t> armband för </a:t>
            </a:r>
            <a:r>
              <a:rPr lang="en-US" sz="1300" dirty="0" err="1">
                <a:solidFill>
                  <a:srgbClr val="17313F"/>
                </a:solidFill>
              </a:rPr>
              <a:t>omklädningsrum</a:t>
            </a:r>
            <a:r>
              <a:rPr lang="en-US" sz="1300" dirty="0">
                <a:solidFill>
                  <a:srgbClr val="17313F"/>
                </a:solidFill>
              </a:rPr>
              <a:t> </a:t>
            </a:r>
            <a:r>
              <a:rPr lang="en-US" sz="1300" dirty="0" err="1">
                <a:solidFill>
                  <a:srgbClr val="17313F"/>
                </a:solidFill>
              </a:rPr>
              <a:t>samt</a:t>
            </a:r>
            <a:r>
              <a:rPr lang="en-US" sz="1300" dirty="0">
                <a:solidFill>
                  <a:srgbClr val="17313F"/>
                </a:solidFill>
              </a:rPr>
              <a:t> </a:t>
            </a:r>
            <a:r>
              <a:rPr lang="en-US" sz="1300" dirty="0" err="1">
                <a:solidFill>
                  <a:srgbClr val="17313F"/>
                </a:solidFill>
              </a:rPr>
              <a:t>skåp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00A6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SÅ FUNGERAR DET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685800"/>
            <a:ext cx="10881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83B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Från incheckning till resultat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85216" y="1261872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5808C"/>
                </a:solidFill>
              </a:rPr>
              <a:t>Följ flödet och stanna inte i start- eller tidtagarzonen.</a:t>
            </a:r>
            <a:endParaRPr lang="en-US" sz="1300" dirty="0"/>
          </a:p>
        </p:txBody>
      </p:sp>
      <p:pic>
        <p:nvPicPr>
          <p:cNvPr id="5" name="Image 0" descr="/mnt/data/ppt_work/fl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670" y="1691640"/>
            <a:ext cx="6377940" cy="42519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818120" y="1700784"/>
            <a:ext cx="384048" cy="384048"/>
          </a:xfrm>
          <a:prstGeom prst="ellipse">
            <a:avLst/>
          </a:prstGeom>
          <a:solidFill>
            <a:srgbClr val="00A6B2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7" name="Text 4"/>
          <p:cNvSpPr/>
          <p:nvPr/>
        </p:nvSpPr>
        <p:spPr>
          <a:xfrm>
            <a:off x="7818120" y="1769364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8366760" y="1682496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3B5C"/>
                </a:solidFill>
              </a:rPr>
              <a:t>Checka in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366760" y="1993392"/>
            <a:ext cx="2971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7313F"/>
                </a:solidFill>
              </a:rPr>
              <a:t>Bekräfta närvaro och eventuella ändringar.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7818120" y="2542032"/>
            <a:ext cx="384048" cy="384048"/>
          </a:xfrm>
          <a:prstGeom prst="ellipse">
            <a:avLst/>
          </a:prstGeom>
          <a:solidFill>
            <a:srgbClr val="00A6B2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1" name="Text 8"/>
          <p:cNvSpPr/>
          <p:nvPr/>
        </p:nvSpPr>
        <p:spPr>
          <a:xfrm>
            <a:off x="7818120" y="2610612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8366760" y="2523744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3B5C"/>
                </a:solidFill>
              </a:rPr>
              <a:t>Vänta i uppropszon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8366760" y="2834640"/>
            <a:ext cx="2971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7313F"/>
                </a:solidFill>
              </a:rPr>
              <a:t>Var redo innan heatet kallas fram.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7818120" y="3383280"/>
            <a:ext cx="384048" cy="384048"/>
          </a:xfrm>
          <a:prstGeom prst="ellipse">
            <a:avLst/>
          </a:prstGeom>
          <a:solidFill>
            <a:srgbClr val="00A6B2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5" name="Text 12"/>
          <p:cNvSpPr/>
          <p:nvPr/>
        </p:nvSpPr>
        <p:spPr>
          <a:xfrm>
            <a:off x="7818120" y="3451860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8366760" y="3364992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3B5C"/>
                </a:solidFill>
              </a:rPr>
              <a:t>Gå till anvisad bana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8366760" y="3675888"/>
            <a:ext cx="2971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7313F"/>
                </a:solidFill>
              </a:rPr>
              <a:t>Badmössans färg hjälper funktionärerna.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7818120" y="4224528"/>
            <a:ext cx="384048" cy="384048"/>
          </a:xfrm>
          <a:prstGeom prst="ellipse">
            <a:avLst/>
          </a:prstGeom>
          <a:solidFill>
            <a:srgbClr val="00A6B2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9" name="Text 16"/>
          <p:cNvSpPr/>
          <p:nvPr/>
        </p:nvSpPr>
        <p:spPr>
          <a:xfrm>
            <a:off x="7818120" y="4293108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8366760" y="4206240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3B5C"/>
                </a:solidFill>
              </a:rPr>
              <a:t>Simma &amp; fullfölj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8366760" y="4517136"/>
            <a:ext cx="2971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7313F"/>
                </a:solidFill>
              </a:rPr>
              <a:t>Följ startsignal och funktionärens instruktion.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7818120" y="5065776"/>
            <a:ext cx="384048" cy="384048"/>
          </a:xfrm>
          <a:prstGeom prst="ellipse">
            <a:avLst/>
          </a:prstGeom>
          <a:solidFill>
            <a:srgbClr val="F06449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3" name="Text 20"/>
          <p:cNvSpPr/>
          <p:nvPr/>
        </p:nvSpPr>
        <p:spPr>
          <a:xfrm>
            <a:off x="7818120" y="5134356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5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8366760" y="5047488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3B5C"/>
                </a:solidFill>
              </a:rPr>
              <a:t>Lämna lugnt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8366760" y="5358384"/>
            <a:ext cx="2971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7313F"/>
                </a:solidFill>
              </a:rPr>
              <a:t>Resultatet förs vidare av funktionärerna.</a:t>
            </a:r>
            <a:endParaRPr lang="en-US" sz="115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5808C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 err="1">
                <a:solidFill>
                  <a:srgbClr val="00A6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Badhall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685800"/>
            <a:ext cx="10881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83B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Det viktigaste för ett smidigt heat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85216" y="1261872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5808C"/>
                </a:solidFill>
              </a:rPr>
              <a:t>Varje bana arbetar självständigt, vilket gör förberedelse och kommunikation avgörande.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01040" y="1865376"/>
            <a:ext cx="5394960" cy="877824"/>
          </a:xfrm>
          <a:prstGeom prst="roundRect">
            <a:avLst>
              <a:gd name="adj" fmla="val 5208"/>
            </a:avLst>
          </a:prstGeom>
          <a:solidFill>
            <a:srgbClr val="FFFFFF"/>
          </a:solidFill>
          <a:ln w="12700">
            <a:solidFill>
              <a:srgbClr val="D5E7EC"/>
            </a:solidFill>
            <a:prstDash val="solid"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10" name="Shape 8"/>
          <p:cNvSpPr/>
          <p:nvPr/>
        </p:nvSpPr>
        <p:spPr>
          <a:xfrm>
            <a:off x="701040" y="1865376"/>
            <a:ext cx="109728" cy="877824"/>
          </a:xfrm>
          <a:prstGeom prst="rect">
            <a:avLst/>
          </a:prstGeom>
          <a:solidFill>
            <a:srgbClr val="00A6B2"/>
          </a:solidFill>
          <a:ln w="12700">
            <a:solidFill>
              <a:srgbClr val="00A6B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1" name="Text 9"/>
          <p:cNvSpPr/>
          <p:nvPr/>
        </p:nvSpPr>
        <p:spPr>
          <a:xfrm>
            <a:off x="1002792" y="2011680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err="1">
                <a:solidFill>
                  <a:srgbClr val="083B5C"/>
                </a:solidFill>
              </a:rPr>
              <a:t>Två</a:t>
            </a:r>
            <a:r>
              <a:rPr lang="en-US" sz="1600" b="1" dirty="0">
                <a:solidFill>
                  <a:srgbClr val="083B5C"/>
                </a:solidFill>
              </a:rPr>
              <a:t> </a:t>
            </a:r>
            <a:r>
              <a:rPr lang="en-US" sz="1600" b="1" dirty="0" err="1">
                <a:solidFill>
                  <a:srgbClr val="083B5C"/>
                </a:solidFill>
              </a:rPr>
              <a:t>eller</a:t>
            </a:r>
            <a:r>
              <a:rPr lang="en-US" sz="1600" b="1" dirty="0">
                <a:solidFill>
                  <a:srgbClr val="083B5C"/>
                </a:solidFill>
              </a:rPr>
              <a:t> </a:t>
            </a:r>
            <a:r>
              <a:rPr lang="en-US" sz="1600" b="1" dirty="0" err="1">
                <a:solidFill>
                  <a:srgbClr val="083B5C"/>
                </a:solidFill>
              </a:rPr>
              <a:t>tre</a:t>
            </a:r>
            <a:r>
              <a:rPr lang="en-US" sz="1600" b="1" dirty="0">
                <a:solidFill>
                  <a:srgbClr val="083B5C"/>
                </a:solidFill>
              </a:rPr>
              <a:t> per bana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2740152" y="1984248"/>
            <a:ext cx="30358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 err="1">
                <a:solidFill>
                  <a:srgbClr val="17313F"/>
                </a:solidFill>
              </a:rPr>
              <a:t>Två</a:t>
            </a:r>
            <a:r>
              <a:rPr lang="en-US" sz="1250" dirty="0">
                <a:solidFill>
                  <a:srgbClr val="17313F"/>
                </a:solidFill>
              </a:rPr>
              <a:t> </a:t>
            </a:r>
            <a:r>
              <a:rPr lang="en-US" sz="1250" dirty="0" err="1">
                <a:solidFill>
                  <a:srgbClr val="17313F"/>
                </a:solidFill>
              </a:rPr>
              <a:t>eller</a:t>
            </a:r>
            <a:r>
              <a:rPr lang="en-US" sz="1250" dirty="0">
                <a:solidFill>
                  <a:srgbClr val="17313F"/>
                </a:solidFill>
              </a:rPr>
              <a:t> </a:t>
            </a:r>
            <a:r>
              <a:rPr lang="en-US" sz="1250" dirty="0" err="1">
                <a:solidFill>
                  <a:srgbClr val="17313F"/>
                </a:solidFill>
              </a:rPr>
              <a:t>tre</a:t>
            </a:r>
            <a:r>
              <a:rPr lang="en-US" sz="1250" dirty="0">
                <a:solidFill>
                  <a:srgbClr val="17313F"/>
                </a:solidFill>
              </a:rPr>
              <a:t> tävlande simmar i </a:t>
            </a:r>
            <a:r>
              <a:rPr lang="en-US" sz="1250" dirty="0" err="1">
                <a:solidFill>
                  <a:srgbClr val="17313F"/>
                </a:solidFill>
              </a:rPr>
              <a:t>varje</a:t>
            </a:r>
            <a:r>
              <a:rPr lang="en-US" sz="1250" dirty="0">
                <a:solidFill>
                  <a:srgbClr val="17313F"/>
                </a:solidFill>
              </a:rPr>
              <a:t> </a:t>
            </a:r>
            <a:r>
              <a:rPr lang="en-US" sz="1250" dirty="0" err="1">
                <a:solidFill>
                  <a:srgbClr val="17313F"/>
                </a:solidFill>
              </a:rPr>
              <a:t>bana</a:t>
            </a:r>
            <a:r>
              <a:rPr lang="en-US" sz="1250" dirty="0">
                <a:solidFill>
                  <a:srgbClr val="17313F"/>
                </a:solidFill>
              </a:rPr>
              <a:t> vid 1500m, utom </a:t>
            </a:r>
            <a:r>
              <a:rPr lang="en-US" sz="1250" dirty="0" err="1">
                <a:solidFill>
                  <a:srgbClr val="17313F"/>
                </a:solidFill>
              </a:rPr>
              <a:t>sista</a:t>
            </a:r>
            <a:r>
              <a:rPr lang="en-US" sz="1250" dirty="0">
                <a:solidFill>
                  <a:srgbClr val="17313F"/>
                </a:solidFill>
              </a:rPr>
              <a:t> </a:t>
            </a:r>
            <a:r>
              <a:rPr lang="en-US" sz="1250" dirty="0" err="1">
                <a:solidFill>
                  <a:srgbClr val="17313F"/>
                </a:solidFill>
              </a:rPr>
              <a:t>heatet</a:t>
            </a:r>
            <a:r>
              <a:rPr lang="en-US" sz="1250" dirty="0">
                <a:solidFill>
                  <a:srgbClr val="17313F"/>
                </a:solidFill>
              </a:rPr>
              <a:t> vid. </a:t>
            </a:r>
          </a:p>
          <a:p>
            <a:pPr marL="0" indent="0">
              <a:buNone/>
            </a:pPr>
            <a:r>
              <a:rPr lang="en-US" sz="1250" dirty="0">
                <a:solidFill>
                  <a:srgbClr val="17313F"/>
                </a:solidFill>
              </a:rPr>
              <a:t>Vid 50m </a:t>
            </a:r>
            <a:r>
              <a:rPr lang="en-US" sz="1250" dirty="0" err="1">
                <a:solidFill>
                  <a:srgbClr val="17313F"/>
                </a:solidFill>
              </a:rPr>
              <a:t>simmar</a:t>
            </a:r>
            <a:r>
              <a:rPr lang="en-US" sz="1250" dirty="0">
                <a:solidFill>
                  <a:srgbClr val="17313F"/>
                </a:solidFill>
              </a:rPr>
              <a:t> man </a:t>
            </a:r>
            <a:r>
              <a:rPr lang="en-US" sz="1250" dirty="0" err="1">
                <a:solidFill>
                  <a:srgbClr val="17313F"/>
                </a:solidFill>
              </a:rPr>
              <a:t>själv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01040" y="3063240"/>
            <a:ext cx="5394960" cy="877824"/>
          </a:xfrm>
          <a:prstGeom prst="roundRect">
            <a:avLst>
              <a:gd name="adj" fmla="val 5208"/>
            </a:avLst>
          </a:prstGeom>
          <a:solidFill>
            <a:srgbClr val="FFFFFF"/>
          </a:solidFill>
          <a:ln w="12700">
            <a:solidFill>
              <a:srgbClr val="D5E7EC"/>
            </a:solidFill>
            <a:prstDash val="solid"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14" name="Shape 12"/>
          <p:cNvSpPr/>
          <p:nvPr/>
        </p:nvSpPr>
        <p:spPr>
          <a:xfrm>
            <a:off x="701040" y="3063240"/>
            <a:ext cx="109728" cy="877824"/>
          </a:xfrm>
          <a:prstGeom prst="rect">
            <a:avLst/>
          </a:prstGeom>
          <a:solidFill>
            <a:srgbClr val="F06449"/>
          </a:solidFill>
          <a:ln w="12700">
            <a:solidFill>
              <a:srgbClr val="F06449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5" name="Text 13"/>
          <p:cNvSpPr/>
          <p:nvPr/>
        </p:nvSpPr>
        <p:spPr>
          <a:xfrm>
            <a:off x="1002792" y="3209544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err="1"/>
              <a:t>Tidsbaserade</a:t>
            </a:r>
            <a:r>
              <a:rPr lang="en-US" sz="1600" b="1" dirty="0"/>
              <a:t> starter</a:t>
            </a:r>
          </a:p>
        </p:txBody>
      </p:sp>
      <p:sp>
        <p:nvSpPr>
          <p:cNvPr id="16" name="Text 14"/>
          <p:cNvSpPr/>
          <p:nvPr/>
        </p:nvSpPr>
        <p:spPr>
          <a:xfrm>
            <a:off x="2740152" y="3182112"/>
            <a:ext cx="30358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dirty="0" err="1"/>
              <a:t>Viktigt</a:t>
            </a:r>
            <a:r>
              <a:rPr lang="en-US" sz="1250" dirty="0"/>
              <a:t> </a:t>
            </a:r>
            <a:r>
              <a:rPr lang="en-US" sz="1250" dirty="0" err="1"/>
              <a:t>att</a:t>
            </a:r>
            <a:r>
              <a:rPr lang="en-US" sz="1250" dirty="0"/>
              <a:t> man </a:t>
            </a:r>
            <a:r>
              <a:rPr lang="en-US" sz="1250" dirty="0" err="1"/>
              <a:t>håller</a:t>
            </a:r>
            <a:r>
              <a:rPr lang="en-US" sz="1250" dirty="0"/>
              <a:t> sin </a:t>
            </a:r>
            <a:r>
              <a:rPr lang="en-US" sz="1250" dirty="0" err="1"/>
              <a:t>egna</a:t>
            </a:r>
            <a:r>
              <a:rPr lang="en-US" sz="1250" dirty="0"/>
              <a:t> </a:t>
            </a:r>
            <a:r>
              <a:rPr lang="en-US" sz="1250" dirty="0" err="1"/>
              <a:t>utsatta</a:t>
            </a:r>
            <a:r>
              <a:rPr lang="en-US" sz="1250" dirty="0"/>
              <a:t> </a:t>
            </a:r>
            <a:r>
              <a:rPr lang="en-US" sz="1250" dirty="0" err="1"/>
              <a:t>tid</a:t>
            </a:r>
            <a:r>
              <a:rPr lang="en-US" sz="1250" dirty="0"/>
              <a:t>. Man </a:t>
            </a:r>
            <a:r>
              <a:rPr lang="en-US" sz="1250" dirty="0" err="1"/>
              <a:t>kan</a:t>
            </a:r>
            <a:r>
              <a:rPr lang="en-US" sz="1250" dirty="0"/>
              <a:t> </a:t>
            </a:r>
            <a:r>
              <a:rPr lang="en-US" sz="1250" u="sng" dirty="0" err="1"/>
              <a:t>inte</a:t>
            </a:r>
            <a:r>
              <a:rPr lang="en-US" sz="1250" u="sng" dirty="0"/>
              <a:t> </a:t>
            </a:r>
            <a:r>
              <a:rPr lang="en-US" sz="1250" dirty="0" err="1"/>
              <a:t>byta</a:t>
            </a:r>
            <a:r>
              <a:rPr lang="en-US" sz="1250" dirty="0"/>
              <a:t> </a:t>
            </a:r>
            <a:r>
              <a:rPr lang="en-US" sz="1250" dirty="0" err="1"/>
              <a:t>tid</a:t>
            </a:r>
            <a:r>
              <a:rPr lang="en-US" sz="1250" dirty="0"/>
              <a:t> </a:t>
            </a:r>
            <a:r>
              <a:rPr lang="en-US" sz="1250" dirty="0" err="1"/>
              <a:t>samma</a:t>
            </a:r>
            <a:r>
              <a:rPr lang="en-US" sz="1250" dirty="0"/>
              <a:t> </a:t>
            </a:r>
            <a:r>
              <a:rPr lang="en-US" sz="1250" dirty="0" err="1"/>
              <a:t>dag</a:t>
            </a:r>
            <a:r>
              <a:rPr lang="en-US" sz="1250" dirty="0"/>
              <a:t>.</a:t>
            </a:r>
            <a:endParaRPr lang="en-US" sz="1250" u="sng" dirty="0"/>
          </a:p>
        </p:txBody>
      </p:sp>
      <p:sp>
        <p:nvSpPr>
          <p:cNvPr id="17" name="Shape 15"/>
          <p:cNvSpPr/>
          <p:nvPr/>
        </p:nvSpPr>
        <p:spPr>
          <a:xfrm>
            <a:off x="6537960" y="1874520"/>
            <a:ext cx="4892040" cy="3108960"/>
          </a:xfrm>
          <a:prstGeom prst="roundRect">
            <a:avLst>
              <a:gd name="adj" fmla="val 2353"/>
            </a:avLst>
          </a:prstGeom>
          <a:solidFill>
            <a:srgbClr val="083B5C"/>
          </a:solidFill>
          <a:ln w="12700">
            <a:solidFill>
              <a:srgbClr val="083B5C"/>
            </a:solidFill>
            <a:prstDash val="solid"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18" name="Text 16"/>
          <p:cNvSpPr/>
          <p:nvPr/>
        </p:nvSpPr>
        <p:spPr>
          <a:xfrm>
            <a:off x="6903720" y="2212848"/>
            <a:ext cx="4160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8FE4EA"/>
                </a:solidFill>
              </a:rPr>
              <a:t>PÅ VARJE BANA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995160" y="2743200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Tidtagare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8485632" y="272491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06449"/>
                </a:solidFill>
              </a:rPr>
              <a:t>+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8979408" y="274320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Varvräknare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6995160" y="3337560"/>
            <a:ext cx="3584448" cy="1"/>
          </a:xfrm>
          <a:prstGeom prst="line">
            <a:avLst/>
          </a:prstGeom>
          <a:noFill/>
          <a:ln w="19050">
            <a:solidFill>
              <a:srgbClr val="3A6B8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3" name="Text 21"/>
          <p:cNvSpPr/>
          <p:nvPr/>
        </p:nvSpPr>
        <p:spPr>
          <a:xfrm>
            <a:off x="6995160" y="3593592"/>
            <a:ext cx="3675888" cy="8046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E9F5F7"/>
                </a:solidFill>
              </a:rPr>
              <a:t>Dubbla stoppur planeras för robust tidtagning. Funktionär håller räkning på simmade varv.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49808" y="5532120"/>
            <a:ext cx="1051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5808C"/>
                </a:solidFill>
              </a:rPr>
              <a:t>Efteranmälningar i motionsklass kan beredas plats om tid och utrymme medger.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5808C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  <p:sp>
        <p:nvSpPr>
          <p:cNvPr id="27" name="Shape 11">
            <a:extLst>
              <a:ext uri="{FF2B5EF4-FFF2-40B4-BE49-F238E27FC236}">
                <a16:creationId xmlns:a16="http://schemas.microsoft.com/office/drawing/2014/main" id="{B8ED92D3-B8C6-A925-1FA0-2BF9199EDD0C}"/>
              </a:ext>
            </a:extLst>
          </p:cNvPr>
          <p:cNvSpPr/>
          <p:nvPr/>
        </p:nvSpPr>
        <p:spPr>
          <a:xfrm>
            <a:off x="749808" y="4114801"/>
            <a:ext cx="5394960" cy="877824"/>
          </a:xfrm>
          <a:prstGeom prst="roundRect">
            <a:avLst>
              <a:gd name="adj" fmla="val 5208"/>
            </a:avLst>
          </a:prstGeom>
          <a:solidFill>
            <a:srgbClr val="FFFFFF"/>
          </a:solidFill>
          <a:ln w="12700">
            <a:solidFill>
              <a:srgbClr val="D5E7EC"/>
            </a:solidFill>
            <a:prstDash val="solid"/>
          </a:ln>
          <a:effectLst/>
        </p:spPr>
        <p:txBody>
          <a:bodyPr/>
          <a:lstStyle/>
          <a:p>
            <a:endParaRPr lang="en-US" sz="1600" dirty="0"/>
          </a:p>
        </p:txBody>
      </p:sp>
      <p:sp>
        <p:nvSpPr>
          <p:cNvPr id="29" name="Shape 12">
            <a:extLst>
              <a:ext uri="{FF2B5EF4-FFF2-40B4-BE49-F238E27FC236}">
                <a16:creationId xmlns:a16="http://schemas.microsoft.com/office/drawing/2014/main" id="{3AA6AAEA-33A8-648B-A16F-EBDDB29BDE27}"/>
              </a:ext>
            </a:extLst>
          </p:cNvPr>
          <p:cNvSpPr/>
          <p:nvPr/>
        </p:nvSpPr>
        <p:spPr>
          <a:xfrm>
            <a:off x="694944" y="4114801"/>
            <a:ext cx="109728" cy="877824"/>
          </a:xfrm>
          <a:prstGeom prst="rect">
            <a:avLst/>
          </a:prstGeom>
          <a:solidFill>
            <a:srgbClr val="FFFF00"/>
          </a:solidFill>
          <a:ln w="12700">
            <a:solidFill>
              <a:srgbClr val="F06449"/>
            </a:solidFill>
            <a:prstDash val="solid"/>
          </a:ln>
        </p:spPr>
        <p:txBody>
          <a:bodyPr/>
          <a:lstStyle/>
          <a:p>
            <a:endParaRPr lang="sv-SE" dirty="0"/>
          </a:p>
        </p:txBody>
      </p:sp>
      <p:sp>
        <p:nvSpPr>
          <p:cNvPr id="30" name="textruta 29">
            <a:extLst>
              <a:ext uri="{FF2B5EF4-FFF2-40B4-BE49-F238E27FC236}">
                <a16:creationId xmlns:a16="http://schemas.microsoft.com/office/drawing/2014/main" id="{DDC92F92-2F3A-5262-9CC0-15CE55F9281C}"/>
              </a:ext>
            </a:extLst>
          </p:cNvPr>
          <p:cNvSpPr txBox="1"/>
          <p:nvPr/>
        </p:nvSpPr>
        <p:spPr>
          <a:xfrm>
            <a:off x="1002792" y="4200329"/>
            <a:ext cx="15087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rgbClr val="083B5C"/>
                </a:solidFill>
              </a:rPr>
              <a:t>Badmössor</a:t>
            </a:r>
            <a:endParaRPr lang="en-US" sz="1600" dirty="0"/>
          </a:p>
          <a:p>
            <a:endParaRPr lang="sv-SE" dirty="0"/>
          </a:p>
        </p:txBody>
      </p:sp>
      <p:sp>
        <p:nvSpPr>
          <p:cNvPr id="32" name="Text 14">
            <a:extLst>
              <a:ext uri="{FF2B5EF4-FFF2-40B4-BE49-F238E27FC236}">
                <a16:creationId xmlns:a16="http://schemas.microsoft.com/office/drawing/2014/main" id="{FDB3C0EE-DF69-690B-66DF-13F0A203CB30}"/>
              </a:ext>
            </a:extLst>
          </p:cNvPr>
          <p:cNvSpPr/>
          <p:nvPr/>
        </p:nvSpPr>
        <p:spPr>
          <a:xfrm>
            <a:off x="2566416" y="4205132"/>
            <a:ext cx="30358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dirty="0" err="1">
                <a:solidFill>
                  <a:srgbClr val="17313F"/>
                </a:solidFill>
              </a:rPr>
              <a:t>Badmössor</a:t>
            </a:r>
            <a:r>
              <a:rPr lang="en-US" sz="1250" dirty="0">
                <a:solidFill>
                  <a:srgbClr val="17313F"/>
                </a:solidFill>
              </a:rPr>
              <a:t> </a:t>
            </a:r>
            <a:r>
              <a:rPr lang="en-US" sz="1250" dirty="0" err="1">
                <a:solidFill>
                  <a:srgbClr val="17313F"/>
                </a:solidFill>
              </a:rPr>
              <a:t>kommer</a:t>
            </a:r>
            <a:r>
              <a:rPr lang="en-US" sz="1250" dirty="0">
                <a:solidFill>
                  <a:srgbClr val="17313F"/>
                </a:solidFill>
              </a:rPr>
              <a:t> delas </a:t>
            </a:r>
            <a:r>
              <a:rPr lang="en-US" sz="1250" dirty="0" err="1">
                <a:solidFill>
                  <a:srgbClr val="17313F"/>
                </a:solidFill>
              </a:rPr>
              <a:t>ut</a:t>
            </a:r>
            <a:r>
              <a:rPr lang="en-US" sz="1250" dirty="0">
                <a:solidFill>
                  <a:srgbClr val="17313F"/>
                </a:solidFill>
              </a:rPr>
              <a:t> till </a:t>
            </a:r>
            <a:r>
              <a:rPr lang="en-US" sz="1250" dirty="0" err="1">
                <a:solidFill>
                  <a:srgbClr val="17313F"/>
                </a:solidFill>
              </a:rPr>
              <a:t>simmare</a:t>
            </a:r>
            <a:r>
              <a:rPr lang="en-US" sz="1250" dirty="0">
                <a:solidFill>
                  <a:srgbClr val="17313F"/>
                </a:solidFill>
              </a:rPr>
              <a:t>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C479C-EEFB-41BA-6E4D-8C030B533195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E2C80BF-E113-1D97-3838-2EBB8A16E25E}"/>
              </a:ext>
            </a:extLst>
          </p:cNvPr>
          <p:cNvSpPr/>
          <p:nvPr/>
        </p:nvSpPr>
        <p:spPr>
          <a:xfrm>
            <a:off x="566928" y="38404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 err="1">
                <a:solidFill>
                  <a:srgbClr val="00A6B2"/>
                </a:solidFill>
                <a:latin typeface="Aptos" pitchFamily="34" charset="0"/>
              </a:rPr>
              <a:t>Badhall</a:t>
            </a:r>
            <a:endParaRPr lang="en-US" sz="1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BBCEBFE-EDC3-F7AD-EDD1-A3DA7B8A2D55}"/>
              </a:ext>
            </a:extLst>
          </p:cNvPr>
          <p:cNvSpPr/>
          <p:nvPr/>
        </p:nvSpPr>
        <p:spPr>
          <a:xfrm>
            <a:off x="566928" y="685800"/>
            <a:ext cx="10881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 err="1"/>
              <a:t>Viktig</a:t>
            </a:r>
            <a:r>
              <a:rPr lang="en-US" sz="2800" dirty="0"/>
              <a:t> information</a:t>
            </a:r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9CFF3127-4170-9BE7-9656-97232DCC5F3F}"/>
              </a:ext>
            </a:extLst>
          </p:cNvPr>
          <p:cNvSpPr/>
          <p:nvPr/>
        </p:nvSpPr>
        <p:spPr>
          <a:xfrm>
            <a:off x="2701636" y="1298448"/>
            <a:ext cx="6788727" cy="4873752"/>
          </a:xfrm>
          <a:prstGeom prst="roundRect">
            <a:avLst>
              <a:gd name="adj" fmla="val 2353"/>
            </a:avLst>
          </a:prstGeom>
          <a:solidFill>
            <a:srgbClr val="083B5C"/>
          </a:solidFill>
          <a:ln w="12700">
            <a:solidFill>
              <a:srgbClr val="083B5C"/>
            </a:solidFill>
            <a:prstDash val="solid"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2607C810-8EE2-648B-08E0-63315A826E2C}"/>
              </a:ext>
            </a:extLst>
          </p:cNvPr>
          <p:cNvSpPr/>
          <p:nvPr/>
        </p:nvSpPr>
        <p:spPr>
          <a:xfrm>
            <a:off x="3957918" y="1499616"/>
            <a:ext cx="4160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8FE4EA"/>
                </a:solidFill>
              </a:rPr>
              <a:t>OBSERVERA!</a:t>
            </a:r>
            <a:endParaRPr lang="en-US" sz="3200" dirty="0"/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DD4E7F08-D55C-B6E0-E7EE-4C5F6E863700}"/>
              </a:ext>
            </a:extLst>
          </p:cNvPr>
          <p:cNvSpPr/>
          <p:nvPr/>
        </p:nvSpPr>
        <p:spPr>
          <a:xfrm flipV="1">
            <a:off x="3957918" y="1911096"/>
            <a:ext cx="4160520" cy="0"/>
          </a:xfrm>
          <a:prstGeom prst="line">
            <a:avLst/>
          </a:prstGeom>
          <a:noFill/>
          <a:ln w="19050">
            <a:solidFill>
              <a:srgbClr val="3A6B8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9A12DEAA-22CA-BBAD-DAAB-906D22A8CB2E}"/>
              </a:ext>
            </a:extLst>
          </p:cNvPr>
          <p:cNvSpPr/>
          <p:nvPr/>
        </p:nvSpPr>
        <p:spPr>
          <a:xfrm>
            <a:off x="4161348" y="3415884"/>
            <a:ext cx="3675888" cy="8046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sv-SE" dirty="0">
                <a:solidFill>
                  <a:schemeClr val="bg1"/>
                </a:solidFill>
              </a:rPr>
              <a:t>Publik tillåten. 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sv-SE" dirty="0">
                <a:solidFill>
                  <a:schemeClr val="bg1"/>
                </a:solidFill>
              </a:rPr>
              <a:t>Inga skor eller ytterkläder fås tas med in i hallen samt att publik inte får ha bomullskläder, detta gäller även simmare.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sv-SE" dirty="0">
                <a:solidFill>
                  <a:schemeClr val="bg1"/>
                </a:solidFill>
              </a:rPr>
              <a:t> Publik kommer in via ”grovköket-gamla cafét” detta kommer att vara vid huvudsekretariatet i Älvhögsborg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sv-SE" dirty="0">
                <a:solidFill>
                  <a:schemeClr val="bg1"/>
                </a:solidFill>
              </a:rPr>
              <a:t>Deltagare hämtar sitt armband för att komma åt omklädningsrummen samt skåp hos receptionen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B40ACC12-C885-5FD0-69B4-5884E230B09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22608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5808C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00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00A6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AVSLUTNING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685800"/>
            <a:ext cx="10881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83B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Tre saker att ta med sig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77240" y="1828800"/>
            <a:ext cx="2999232" cy="3063240"/>
          </a:xfrm>
          <a:prstGeom prst="roundRect">
            <a:avLst>
              <a:gd name="adj" fmla="val 2439"/>
            </a:avLst>
          </a:prstGeom>
          <a:solidFill>
            <a:srgbClr val="FFFFFF"/>
          </a:solidFill>
          <a:ln w="12700">
            <a:solidFill>
              <a:srgbClr val="D5E7EC"/>
            </a:solidFill>
            <a:prstDash val="solid"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5" name="Text 3"/>
          <p:cNvSpPr/>
          <p:nvPr/>
        </p:nvSpPr>
        <p:spPr>
          <a:xfrm>
            <a:off x="1819656" y="2148840"/>
            <a:ext cx="9144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0A6B2"/>
                </a:solidFill>
              </a:rPr>
              <a:t>1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1051560" y="3154680"/>
            <a:ext cx="2450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83B5C"/>
                </a:solidFill>
              </a:rPr>
              <a:t>Var tidig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124712" y="3749040"/>
            <a:ext cx="23042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7313F"/>
                </a:solidFill>
              </a:rPr>
              <a:t>Kom ombytt och redo före ditt heat.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224528" y="1828800"/>
            <a:ext cx="2999232" cy="3063240"/>
          </a:xfrm>
          <a:prstGeom prst="roundRect">
            <a:avLst>
              <a:gd name="adj" fmla="val 2439"/>
            </a:avLst>
          </a:prstGeom>
          <a:solidFill>
            <a:srgbClr val="083B5C"/>
          </a:solidFill>
          <a:ln w="12700">
            <a:solidFill>
              <a:srgbClr val="083B5C"/>
            </a:solidFill>
            <a:prstDash val="solid"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9" name="Text 7"/>
          <p:cNvSpPr/>
          <p:nvPr/>
        </p:nvSpPr>
        <p:spPr>
          <a:xfrm>
            <a:off x="5266944" y="2148840"/>
            <a:ext cx="9144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06449"/>
                </a:solidFill>
              </a:rPr>
              <a:t>2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4498848" y="3154680"/>
            <a:ext cx="2450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Följ uppropet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572000" y="3749040"/>
            <a:ext cx="23042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E8F2F5"/>
                </a:solidFill>
              </a:rPr>
              <a:t>Gå till rätt bana först när du blir framkallad.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671816" y="1828800"/>
            <a:ext cx="2999232" cy="3063240"/>
          </a:xfrm>
          <a:prstGeom prst="roundRect">
            <a:avLst>
              <a:gd name="adj" fmla="val 2439"/>
            </a:avLst>
          </a:prstGeom>
          <a:solidFill>
            <a:srgbClr val="FFFFFF"/>
          </a:solidFill>
          <a:ln w="12700">
            <a:solidFill>
              <a:srgbClr val="D5E7EC"/>
            </a:solidFill>
            <a:prstDash val="solid"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13" name="Text 11"/>
          <p:cNvSpPr/>
          <p:nvPr/>
        </p:nvSpPr>
        <p:spPr>
          <a:xfrm>
            <a:off x="8714232" y="2148840"/>
            <a:ext cx="9144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0A6B2"/>
                </a:solidFill>
              </a:rPr>
              <a:t>3</a:t>
            </a:r>
            <a:endParaRPr lang="en-US" sz="3400" dirty="0"/>
          </a:p>
        </p:txBody>
      </p:sp>
      <p:sp>
        <p:nvSpPr>
          <p:cNvPr id="14" name="Text 12"/>
          <p:cNvSpPr/>
          <p:nvPr/>
        </p:nvSpPr>
        <p:spPr>
          <a:xfrm>
            <a:off x="7946136" y="3154680"/>
            <a:ext cx="2450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83B5C"/>
                </a:solidFill>
              </a:rPr>
              <a:t>Hjälp flödet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8019288" y="3749040"/>
            <a:ext cx="23042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7313F"/>
                </a:solidFill>
              </a:rPr>
              <a:t>Meddela ändringar direkt och lämna startzonen fri.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29184" y="5074920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83B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Frågor?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5808C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9C131F23-CF41-9F67-838B-CF11C96F1D92}"/>
              </a:ext>
            </a:extLst>
          </p:cNvPr>
          <p:cNvSpPr txBox="1"/>
          <p:nvPr/>
        </p:nvSpPr>
        <p:spPr>
          <a:xfrm>
            <a:off x="3776472" y="5680364"/>
            <a:ext cx="5432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hlinkClick r:id="rId3"/>
              </a:rPr>
              <a:t>Länk: Simning | Vattenfalls Idrottsförening Trollhättan</a:t>
            </a:r>
            <a:endParaRPr lang="sv-S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6431d30e-c018-4f72-ad4c-e56e9d03b1f0}" enabled="1" method="Standard" siteId="{f8be18a6-f648-4a47-be73-86d6c5c6604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483</Words>
  <Application>Microsoft Office PowerPoint</Application>
  <PresentationFormat>Bredbild</PresentationFormat>
  <Paragraphs>106</Paragraphs>
  <Slides>7</Slides>
  <Notes>7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Wingdings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VIF Trollhättan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VM-simning 2026</dc:title>
  <dc:subject>Genomgång inför simningen på Inomhus-VM 2026</dc:subject>
  <dc:creator>Andersson Thomas (DK-EM)</dc:creator>
  <cp:lastModifiedBy>Thanger Therese (DP-SQ)</cp:lastModifiedBy>
  <cp:revision>3</cp:revision>
  <dcterms:created xsi:type="dcterms:W3CDTF">2026-09-16T08:47:41Z</dcterms:created>
  <dcterms:modified xsi:type="dcterms:W3CDTF">2026-09-18T13:29:57Z</dcterms:modified>
</cp:coreProperties>
</file>